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581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09T11:16:25.759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BC7D0-A8DB-424A-8948-E2A3C6917B53}" type="datetimeFigureOut">
              <a:rPr lang="be-BY" smtClean="0"/>
              <a:t>29.02.24</a:t>
            </a:fld>
            <a:endParaRPr lang="be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e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AAEF4-FE51-4ABC-88C2-6EFA94696D0D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11012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4D98-D450-470F-BCCD-D1E1BE2CA3D6}" type="datetimeFigureOut">
              <a:rPr lang="be-BY" smtClean="0"/>
              <a:t>29.02.24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AAD6-0020-463F-8A32-D8054A26A91A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164313759"/>
      </p:ext>
    </p:extLst>
  </p:cSld>
  <p:clrMapOvr>
    <a:masterClrMapping/>
  </p:clrMapOvr>
  <p:transition spd="slow" advClick="0" advTm="5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4D98-D450-470F-BCCD-D1E1BE2CA3D6}" type="datetimeFigureOut">
              <a:rPr lang="be-BY" smtClean="0"/>
              <a:t>29.02.24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AAD6-0020-463F-8A32-D8054A26A91A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985031048"/>
      </p:ext>
    </p:extLst>
  </p:cSld>
  <p:clrMapOvr>
    <a:masterClrMapping/>
  </p:clrMapOvr>
  <p:transition spd="slow" advClick="0" advTm="5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4D98-D450-470F-BCCD-D1E1BE2CA3D6}" type="datetimeFigureOut">
              <a:rPr lang="be-BY" smtClean="0"/>
              <a:t>29.02.24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AAD6-0020-463F-8A32-D8054A26A91A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562263586"/>
      </p:ext>
    </p:extLst>
  </p:cSld>
  <p:clrMapOvr>
    <a:masterClrMapping/>
  </p:clrMapOvr>
  <p:transition spd="slow" advClick="0" advTm="5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4D98-D450-470F-BCCD-D1E1BE2CA3D6}" type="datetimeFigureOut">
              <a:rPr lang="be-BY" smtClean="0"/>
              <a:t>29.02.24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AAD6-0020-463F-8A32-D8054A26A91A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164100484"/>
      </p:ext>
    </p:extLst>
  </p:cSld>
  <p:clrMapOvr>
    <a:masterClrMapping/>
  </p:clrMapOvr>
  <p:transition spd="slow" advClick="0" advTm="5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4D98-D450-470F-BCCD-D1E1BE2CA3D6}" type="datetimeFigureOut">
              <a:rPr lang="be-BY" smtClean="0"/>
              <a:t>29.02.24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AAD6-0020-463F-8A32-D8054A26A91A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264038927"/>
      </p:ext>
    </p:extLst>
  </p:cSld>
  <p:clrMapOvr>
    <a:masterClrMapping/>
  </p:clrMapOvr>
  <p:transition spd="slow" advClick="0" advTm="5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4D98-D450-470F-BCCD-D1E1BE2CA3D6}" type="datetimeFigureOut">
              <a:rPr lang="be-BY" smtClean="0"/>
              <a:t>29.02.24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AAD6-0020-463F-8A32-D8054A26A91A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507659180"/>
      </p:ext>
    </p:extLst>
  </p:cSld>
  <p:clrMapOvr>
    <a:masterClrMapping/>
  </p:clrMapOvr>
  <p:transition spd="slow" advClick="0" advTm="5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4D98-D450-470F-BCCD-D1E1BE2CA3D6}" type="datetimeFigureOut">
              <a:rPr lang="be-BY" smtClean="0"/>
              <a:t>29.02.24</a:t>
            </a:fld>
            <a:endParaRPr lang="be-BY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AAD6-0020-463F-8A32-D8054A26A91A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252361790"/>
      </p:ext>
    </p:extLst>
  </p:cSld>
  <p:clrMapOvr>
    <a:masterClrMapping/>
  </p:clrMapOvr>
  <p:transition spd="slow" advClick="0" advTm="5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4D98-D450-470F-BCCD-D1E1BE2CA3D6}" type="datetimeFigureOut">
              <a:rPr lang="be-BY" smtClean="0"/>
              <a:t>29.02.24</a:t>
            </a:fld>
            <a:endParaRPr lang="be-BY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AAD6-0020-463F-8A32-D8054A26A91A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164874166"/>
      </p:ext>
    </p:extLst>
  </p:cSld>
  <p:clrMapOvr>
    <a:masterClrMapping/>
  </p:clrMapOvr>
  <p:transition spd="slow" advClick="0" advTm="5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4D98-D450-470F-BCCD-D1E1BE2CA3D6}" type="datetimeFigureOut">
              <a:rPr lang="be-BY" smtClean="0"/>
              <a:t>29.02.24</a:t>
            </a:fld>
            <a:endParaRPr lang="be-BY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AAD6-0020-463F-8A32-D8054A26A91A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542689255"/>
      </p:ext>
    </p:extLst>
  </p:cSld>
  <p:clrMapOvr>
    <a:masterClrMapping/>
  </p:clrMapOvr>
  <p:transition spd="slow" advClick="0" advTm="5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4D98-D450-470F-BCCD-D1E1BE2CA3D6}" type="datetimeFigureOut">
              <a:rPr lang="be-BY" smtClean="0"/>
              <a:t>29.02.24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AAD6-0020-463F-8A32-D8054A26A91A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530754852"/>
      </p:ext>
    </p:extLst>
  </p:cSld>
  <p:clrMapOvr>
    <a:masterClrMapping/>
  </p:clrMapOvr>
  <p:transition spd="slow" advClick="0" advTm="5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4D98-D450-470F-BCCD-D1E1BE2CA3D6}" type="datetimeFigureOut">
              <a:rPr lang="be-BY" smtClean="0"/>
              <a:t>29.02.24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AAD6-0020-463F-8A32-D8054A26A91A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262486285"/>
      </p:ext>
    </p:extLst>
  </p:cSld>
  <p:clrMapOvr>
    <a:masterClrMapping/>
  </p:clrMapOvr>
  <p:transition spd="slow" advClick="0" advTm="5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24D98-D450-470F-BCCD-D1E1BE2CA3D6}" type="datetimeFigureOut">
              <a:rPr lang="be-BY" smtClean="0"/>
              <a:t>29.02.24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9AAD6-0020-463F-8A32-D8054A26A91A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64578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12" Type="http://schemas.openxmlformats.org/officeDocument/2006/relationships/image" Target="../media/image29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11" Type="http://schemas.openxmlformats.org/officeDocument/2006/relationships/image" Target="../media/image28.jpg"/><Relationship Id="rId5" Type="http://schemas.openxmlformats.org/officeDocument/2006/relationships/image" Target="../media/image22.jpg"/><Relationship Id="rId10" Type="http://schemas.openxmlformats.org/officeDocument/2006/relationships/image" Target="../media/image27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png"/><Relationship Id="rId10" Type="http://schemas.openxmlformats.org/officeDocument/2006/relationships/image" Target="../media/image41.jpg"/><Relationship Id="rId4" Type="http://schemas.openxmlformats.org/officeDocument/2006/relationships/image" Target="../media/image35.jp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396240" y="-1623588"/>
            <a:ext cx="12935823" cy="6424188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ru-RU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--------------</a:t>
            </a:r>
            <a:endParaRPr lang="be-BY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890" y="3878959"/>
            <a:ext cx="60340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 smtClean="0">
                <a:latin typeface="Century Gothic" panose="020B0502020202020204" pitchFamily="34" charset="0"/>
              </a:rPr>
              <a:t>Министерство связи и информатизации </a:t>
            </a:r>
            <a:br>
              <a:rPr lang="ru-RU" sz="2200" dirty="0" smtClean="0">
                <a:latin typeface="Century Gothic" panose="020B0502020202020204" pitchFamily="34" charset="0"/>
              </a:rPr>
            </a:br>
            <a:r>
              <a:rPr lang="ru-RU" sz="2200" dirty="0" smtClean="0">
                <a:latin typeface="Century Gothic" panose="020B0502020202020204" pitchFamily="34" charset="0"/>
              </a:rPr>
              <a:t>Республики Беларусь</a:t>
            </a:r>
            <a:endParaRPr lang="be-BY" sz="22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8480" y="4913637"/>
            <a:ext cx="71817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 smtClean="0">
                <a:latin typeface="Century Gothic" panose="020B0502020202020204" pitchFamily="34" charset="0"/>
              </a:rPr>
              <a:t>Учреждение образования</a:t>
            </a:r>
            <a:br>
              <a:rPr lang="ru-RU" sz="2200" dirty="0" smtClean="0">
                <a:latin typeface="Century Gothic" panose="020B0502020202020204" pitchFamily="34" charset="0"/>
              </a:rPr>
            </a:br>
            <a:r>
              <a:rPr lang="ru-RU" sz="2200" dirty="0" smtClean="0">
                <a:latin typeface="Century Gothic" panose="020B0502020202020204" pitchFamily="34" charset="0"/>
              </a:rPr>
              <a:t> «Белорусская государственная академия связи»</a:t>
            </a:r>
            <a:endParaRPr lang="be-BY" sz="22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59" y="5934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e-BY" dirty="0">
              <a:latin typeface="Century Gothic" panose="020B0502020202020204" pitchFamily="34" charset="0"/>
              <a:cs typeface="Italic" panose="00000400000000000000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40254" y="560715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  <a:cs typeface="Italic" panose="00000400000000000000" pitchFamily="2" charset="0"/>
              </a:rPr>
              <a:t>90 лет готовит специалистов </a:t>
            </a:r>
            <a:br>
              <a:rPr lang="ru-RU" dirty="0" smtClean="0">
                <a:latin typeface="Century Gothic" panose="020B0502020202020204" pitchFamily="34" charset="0"/>
                <a:cs typeface="Italic" panose="00000400000000000000" pitchFamily="2" charset="0"/>
              </a:rPr>
            </a:br>
            <a:r>
              <a:rPr lang="ru-RU" dirty="0" smtClean="0">
                <a:latin typeface="Century Gothic" panose="020B0502020202020204" pitchFamily="34" charset="0"/>
                <a:cs typeface="Italic" panose="00000400000000000000" pitchFamily="2" charset="0"/>
              </a:rPr>
              <a:t>для работы на предприятиях и</a:t>
            </a:r>
            <a:br>
              <a:rPr lang="ru-RU" dirty="0" smtClean="0">
                <a:latin typeface="Century Gothic" panose="020B0502020202020204" pitchFamily="34" charset="0"/>
                <a:cs typeface="Italic" panose="00000400000000000000" pitchFamily="2" charset="0"/>
              </a:rPr>
            </a:br>
            <a:r>
              <a:rPr lang="ru-RU" dirty="0" smtClean="0">
                <a:latin typeface="Century Gothic" panose="020B0502020202020204" pitchFamily="34" charset="0"/>
                <a:cs typeface="Italic" panose="00000400000000000000" pitchFamily="2" charset="0"/>
              </a:rPr>
              <a:t> организациях отрасли связи</a:t>
            </a:r>
            <a:endParaRPr lang="be-BY" dirty="0">
              <a:latin typeface="Century Gothic" panose="020B0502020202020204" pitchFamily="34" charset="0"/>
              <a:cs typeface="Italic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296685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46320" y="448485"/>
            <a:ext cx="1858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</a:rPr>
              <a:t>Контингент</a:t>
            </a:r>
            <a:endParaRPr lang="be-BY" sz="24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2238" y="2465692"/>
            <a:ext cx="23214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Century Gothic" panose="020B0502020202020204" pitchFamily="34" charset="0"/>
              </a:rPr>
              <a:t>Уровень ССО</a:t>
            </a:r>
          </a:p>
          <a:p>
            <a:pPr algn="ctr"/>
            <a:r>
              <a:rPr lang="ru-RU" sz="2400" dirty="0" smtClean="0">
                <a:latin typeface="Century Gothic" panose="020B0502020202020204" pitchFamily="34" charset="0"/>
              </a:rPr>
              <a:t>1771</a:t>
            </a:r>
            <a:endParaRPr lang="be-BY" sz="2400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92160" y="910150"/>
            <a:ext cx="1997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Century Gothic" panose="020B0502020202020204" pitchFamily="34" charset="0"/>
              </a:rPr>
              <a:t>Уровень ВО</a:t>
            </a:r>
            <a:br>
              <a:rPr lang="ru-RU" sz="2400" dirty="0" smtClean="0">
                <a:latin typeface="Century Gothic" panose="020B0502020202020204" pitchFamily="34" charset="0"/>
              </a:rPr>
            </a:br>
            <a:r>
              <a:rPr lang="ru-RU" sz="2400" dirty="0" smtClean="0">
                <a:latin typeface="Century Gothic" panose="020B0502020202020204" pitchFamily="34" charset="0"/>
              </a:rPr>
              <a:t>1155</a:t>
            </a:r>
            <a:endParaRPr lang="be-BY" sz="2400" dirty="0">
              <a:latin typeface="Century Gothic" panose="020B0502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21" y="3385660"/>
            <a:ext cx="3862705" cy="31374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850783"/>
            <a:ext cx="4651057" cy="41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94698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65" y="1452881"/>
            <a:ext cx="8848646" cy="46043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34644" y="314960"/>
            <a:ext cx="1447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</a:rPr>
              <a:t>Издания</a:t>
            </a:r>
            <a:endParaRPr lang="be-BY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075611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349" y="423239"/>
            <a:ext cx="2325422" cy="2330820"/>
          </a:xfrm>
          <a:prstGeom prst="ellipse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457" y="4464261"/>
            <a:ext cx="2679900" cy="2649197"/>
          </a:xfrm>
          <a:prstGeom prst="ellipse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702" y="2965549"/>
            <a:ext cx="2474648" cy="2444496"/>
          </a:xfrm>
          <a:prstGeom prst="ellipse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509" y="4824968"/>
            <a:ext cx="2601231" cy="2404397"/>
          </a:xfrm>
          <a:prstGeom prst="ellipse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218" y="2181923"/>
            <a:ext cx="1941943" cy="1947121"/>
          </a:xfrm>
          <a:prstGeom prst="ellipse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16" y="2457148"/>
            <a:ext cx="2316901" cy="2306130"/>
          </a:xfrm>
          <a:prstGeom prst="flowChartConnector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7" y="890758"/>
            <a:ext cx="1956141" cy="1881958"/>
          </a:xfrm>
          <a:prstGeom prst="ellipse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63" y="585278"/>
            <a:ext cx="2204065" cy="2006741"/>
          </a:xfrm>
          <a:prstGeom prst="ellipse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076" y="1738190"/>
            <a:ext cx="2046922" cy="2031738"/>
          </a:xfrm>
          <a:prstGeom prst="ellipse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791" y="23177"/>
            <a:ext cx="1927232" cy="1952306"/>
          </a:xfrm>
          <a:prstGeom prst="ellipse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271" y="2162654"/>
            <a:ext cx="2286000" cy="2198680"/>
          </a:xfrm>
          <a:prstGeom prst="ellipse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41575" y="51872"/>
            <a:ext cx="6889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Посещение руководителями Министерств </a:t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Республики Беларусь</a:t>
            </a:r>
            <a:endParaRPr lang="be-BY" dirty="0"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509" y="1675909"/>
            <a:ext cx="400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Встреча с руководителями отрасли связи</a:t>
            </a:r>
            <a:endParaRPr lang="be-BY" dirty="0"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33323" y="4981392"/>
            <a:ext cx="2850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Диалоговые площадки</a:t>
            </a:r>
            <a:endParaRPr lang="be-BY" dirty="0">
              <a:latin typeface="Century Gothic" panose="020B0502020202020204" pitchFamily="34" charset="0"/>
            </a:endParaRPr>
          </a:p>
        </p:txBody>
      </p:sp>
      <p:cxnSp>
        <p:nvCxnSpPr>
          <p:cNvPr id="21" name="Скругленная соединительная линия 20"/>
          <p:cNvCxnSpPr/>
          <p:nvPr/>
        </p:nvCxnSpPr>
        <p:spPr>
          <a:xfrm>
            <a:off x="6848126" y="2111136"/>
            <a:ext cx="914400" cy="9144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Скругленная соединительная линия 22"/>
          <p:cNvCxnSpPr/>
          <p:nvPr/>
        </p:nvCxnSpPr>
        <p:spPr>
          <a:xfrm>
            <a:off x="3388667" y="5560964"/>
            <a:ext cx="914400" cy="9144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251640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91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-72599"/>
            <a:ext cx="13238480" cy="6939280"/>
          </a:xfrm>
          <a:prstGeom prst="rect">
            <a:avLst/>
          </a:prstGeom>
          <a:gradFill>
            <a:gsLst>
              <a:gs pos="45000">
                <a:schemeClr val="tx1">
                  <a:alpha val="6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be-BY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655" y="1078190"/>
            <a:ext cx="63673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Спортивный клуб «Связист является структурным подразделением УО «Белорусская</a:t>
            </a:r>
            <a:b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государственная академия связи» и осуществляет деятельность по развитию физической культуры </a:t>
            </a:r>
            <a:b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 спорта среди студентов, преподавателей и сотрудников в свободно от учебы время.</a:t>
            </a:r>
            <a:endParaRPr lang="be-BY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07120" y="616525"/>
            <a:ext cx="244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Соревнования</a:t>
            </a:r>
            <a:endParaRPr lang="be-BY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5515" y="1124356"/>
            <a:ext cx="49646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 Республиканская универсиада;</a:t>
            </a:r>
            <a:b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 Чемпионаты г. Минска среди УВО;</a:t>
            </a:r>
            <a:b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 Спартакиада академии среди сборных команд курсов;</a:t>
            </a:r>
            <a:b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 Конкурс МЧС «Студенты! Безопасность!</a:t>
            </a:r>
            <a:b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Будущее!»;</a:t>
            </a:r>
            <a:b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 Кубок Академии;</a:t>
            </a:r>
            <a:b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 Спартакиада студенческих общежитий;</a:t>
            </a:r>
            <a:b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 Спортивно-массовые мероприятия города Минска;</a:t>
            </a:r>
            <a:b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 Спортивные праздники, матчевые встречи, кубки.</a:t>
            </a:r>
            <a:endParaRPr lang="be-BY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9840" y="497840"/>
            <a:ext cx="1149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Спорт</a:t>
            </a:r>
            <a:endParaRPr lang="be-BY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209" y="3700323"/>
            <a:ext cx="6271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Группы повышения спортивного мастерства</a:t>
            </a:r>
            <a:b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по видам спорта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8209" y="5097407"/>
            <a:ext cx="29354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Волейбол</a:t>
            </a:r>
            <a:b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Мини-футбол</a:t>
            </a:r>
            <a:b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Баскетбол</a:t>
            </a:r>
            <a:b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Пожарное многоборье</a:t>
            </a:r>
            <a:endParaRPr lang="be-BY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79514" y="5159846"/>
            <a:ext cx="36904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Легкая атлетика</a:t>
            </a:r>
            <a:b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ОФП</a:t>
            </a:r>
            <a:b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Настольный теннис</a:t>
            </a:r>
            <a:b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Летнее и зимнее многоборье</a:t>
            </a:r>
            <a:endParaRPr lang="be-BY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804910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" t="6568" r="2582" b="2085"/>
          <a:stretch/>
        </p:blipFill>
        <p:spPr>
          <a:xfrm>
            <a:off x="822959" y="2889518"/>
            <a:ext cx="3962399" cy="3656734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8640" y="472501"/>
            <a:ext cx="6159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</a:rPr>
              <a:t>Творческое объединение «Премьера»</a:t>
            </a:r>
            <a:endParaRPr lang="be-BY" sz="24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317" y="1034679"/>
            <a:ext cx="116495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Культурно-воспитательный и просветительный центр, работающий в сфере</a:t>
            </a:r>
          </a:p>
          <a:p>
            <a:r>
              <a:rPr lang="ru-RU" dirty="0">
                <a:latin typeface="Century Gothic" panose="020B0502020202020204" pitchFamily="34" charset="0"/>
              </a:rPr>
              <a:t>э</a:t>
            </a:r>
            <a:r>
              <a:rPr lang="ru-RU" dirty="0" smtClean="0">
                <a:latin typeface="Century Gothic" panose="020B0502020202020204" pitchFamily="34" charset="0"/>
              </a:rPr>
              <a:t>стетического, духовно-нравственного воспитания студенческой молодежи.</a:t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Работа различных кружков по интересам – одно из наиболее распространенных</a:t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направлений внеучебной деятельности. В начале каждого учебного года в академии проводится </a:t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фестиваль «Новые имена» среди групп нового набора, победители которого материально поощряются, и пополняют творческие коллективы.</a:t>
            </a:r>
            <a:endParaRPr lang="be-BY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60160" y="2789005"/>
            <a:ext cx="487184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Группа вокального пения</a:t>
            </a:r>
          </a:p>
          <a:p>
            <a:pPr algn="ctr"/>
            <a:r>
              <a:rPr lang="ru-RU" dirty="0" smtClean="0">
                <a:latin typeface="Century Gothic" panose="020B0502020202020204" pitchFamily="34" charset="0"/>
              </a:rPr>
              <a:t/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Коллектив эстрадного танца</a:t>
            </a:r>
          </a:p>
          <a:p>
            <a:pPr algn="ctr"/>
            <a:r>
              <a:rPr lang="ru-RU" dirty="0" smtClean="0">
                <a:latin typeface="Century Gothic" panose="020B0502020202020204" pitchFamily="34" charset="0"/>
              </a:rPr>
              <a:t/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Кружок хорового пения</a:t>
            </a:r>
          </a:p>
          <a:p>
            <a:pPr algn="ctr"/>
            <a:r>
              <a:rPr lang="ru-RU" dirty="0" smtClean="0">
                <a:latin typeface="Century Gothic" panose="020B0502020202020204" pitchFamily="34" charset="0"/>
              </a:rPr>
              <a:t/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Кружок актерского мастерства и </a:t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сценической речи «Академия талантов»</a:t>
            </a:r>
          </a:p>
          <a:p>
            <a:pPr algn="ctr"/>
            <a:r>
              <a:rPr lang="ru-RU" dirty="0" smtClean="0">
                <a:latin typeface="Century Gothic" panose="020B0502020202020204" pitchFamily="34" charset="0"/>
              </a:rPr>
              <a:t/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Клуб веселых и находчивых</a:t>
            </a:r>
          </a:p>
          <a:p>
            <a:pPr algn="ctr"/>
            <a:r>
              <a:rPr lang="ru-RU" dirty="0" smtClean="0">
                <a:latin typeface="Century Gothic" panose="020B0502020202020204" pitchFamily="34" charset="0"/>
              </a:rPr>
              <a:t/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Студия ТВ</a:t>
            </a:r>
          </a:p>
          <a:p>
            <a:pPr algn="ctr"/>
            <a:r>
              <a:rPr lang="ru-RU" dirty="0" smtClean="0">
                <a:latin typeface="Century Gothic" panose="020B0502020202020204" pitchFamily="34" charset="0"/>
              </a:rPr>
              <a:t/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Студия эстрадного вокального пения</a:t>
            </a:r>
            <a:endParaRPr lang="be-BY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2879" y="4071554"/>
            <a:ext cx="1622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ТО</a:t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«Премьера»</a:t>
            </a:r>
            <a:endParaRPr lang="be-BY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767426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7995920" y="2987040"/>
            <a:ext cx="4765040" cy="17068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-863600" y="4663440"/>
            <a:ext cx="5242560" cy="148336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-548640" y="1666240"/>
            <a:ext cx="3972560" cy="13208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4" name="TextBox 3"/>
          <p:cNvSpPr txBox="1"/>
          <p:nvPr/>
        </p:nvSpPr>
        <p:spPr>
          <a:xfrm>
            <a:off x="4159419" y="467361"/>
            <a:ext cx="3674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</a:rPr>
              <a:t>Достижения студентов</a:t>
            </a:r>
            <a:endParaRPr lang="be-BY" sz="24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7280" y="1921470"/>
            <a:ext cx="510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Стипендии специального фонда </a:t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Президента Республики Беларусь за высокие достижения в учебе</a:t>
            </a:r>
            <a:endParaRPr lang="be-BY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42226" y="3237079"/>
            <a:ext cx="6047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Премии специального фонда Президента</a:t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Республики Беларусь за победы в республиканских международных конкурсах </a:t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профессионального мастерства </a:t>
            </a:r>
            <a:endParaRPr lang="be-BY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2322" y="5100320"/>
            <a:ext cx="273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Дипломы с отличием </a:t>
            </a:r>
            <a:endParaRPr lang="be-BY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444104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3" y="379035"/>
            <a:ext cx="10058400" cy="4526280"/>
          </a:xfrm>
          <a:prstGeom prst="round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8818" y="5305425"/>
            <a:ext cx="5227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Bahnschrift Light" panose="020B0502040204020203" pitchFamily="34" charset="0"/>
              </a:rPr>
              <a:t>Также у нас есть канал на </a:t>
            </a:r>
            <a:r>
              <a:rPr lang="en-US" sz="2400" dirty="0" smtClean="0">
                <a:latin typeface="Bahnschrift Light" panose="020B0502040204020203" pitchFamily="34" charset="0"/>
              </a:rPr>
              <a:t>YouTube!</a:t>
            </a:r>
            <a:endParaRPr lang="be-BY" sz="2400" dirty="0">
              <a:latin typeface="Bahnschrift 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7194" y="5767090"/>
            <a:ext cx="3970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Bahnschrift Light" panose="020B0502040204020203" pitchFamily="34" charset="0"/>
              </a:rPr>
              <a:t>Подписывайтесь, будем рады :)</a:t>
            </a:r>
            <a:endParaRPr lang="be-BY" sz="2000" dirty="0">
              <a:latin typeface="Bahnschrift Light" panose="020B0502040204020203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677478" y="5767090"/>
            <a:ext cx="478072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298647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292" y="1066372"/>
            <a:ext cx="1303215" cy="768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567" y="2157613"/>
            <a:ext cx="1044980" cy="817811"/>
          </a:xfrm>
          <a:prstGeom prst="flowChartConnector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317" y="3439623"/>
            <a:ext cx="1736715" cy="657298"/>
          </a:xfrm>
          <a:prstGeom prst="flowChartConnector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365" y="566695"/>
            <a:ext cx="2311111" cy="9777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781" y="2856176"/>
            <a:ext cx="1891526" cy="4953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507" y="66979"/>
            <a:ext cx="1016000" cy="816131"/>
          </a:xfrm>
          <a:prstGeom prst="flowChartConnector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927" y="1995462"/>
            <a:ext cx="1281770" cy="6082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669" y="30292"/>
            <a:ext cx="1072807" cy="10728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12" y="1244000"/>
            <a:ext cx="883920" cy="883920"/>
          </a:xfrm>
          <a:prstGeom prst="flowChartConnector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94845" y="393912"/>
            <a:ext cx="5463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Гордость Академии. Места будущей работы</a:t>
            </a:r>
            <a:endParaRPr lang="be-BY" dirty="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1325" y="967971"/>
            <a:ext cx="94880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Гордость Академии являются наши выпускники: три министра связи; руководство РУП «Белпочта»,</a:t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РУП «Белтелеком», руководители областных и других крупных организаций и предприятий отрасли связи. Более половины сотрудников РУП «Белтелеком» являются выпускниками Академии. Для РУП «Белпочта» Академия является основным поставщиком кадров (80-85%)</a:t>
            </a:r>
            <a:endParaRPr lang="be-BY" dirty="0"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325" y="3103846"/>
            <a:ext cx="87172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Наши выпускники востребованы и в других организациях и предприятиях </a:t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всех отраслей республики:</a:t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- Ведущие </a:t>
            </a:r>
            <a:r>
              <a:rPr lang="en-US" dirty="0" smtClean="0">
                <a:latin typeface="Century Gothic" panose="020B0502020202020204" pitchFamily="34" charset="0"/>
              </a:rPr>
              <a:t>IT</a:t>
            </a:r>
            <a:r>
              <a:rPr lang="ru-RU" dirty="0" smtClean="0">
                <a:latin typeface="Century Gothic" panose="020B0502020202020204" pitchFamily="34" charset="0"/>
              </a:rPr>
              <a:t>-компании (ЕПАМ Системз, Ньюленд технолоджи, АйДиЭй Технолоджи и др.)</a:t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- Силовые ведомства РБ (ОАО «Агат-системы управления», Департамент обеспечения</a:t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оперативно-розыскной деятельности и др.)</a:t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- Национальная государственная телерадиокомпания, Национальный банк РБ и др.</a:t>
            </a:r>
            <a:br>
              <a:rPr lang="ru-RU" dirty="0" smtClean="0">
                <a:latin typeface="Century Gothic" panose="020B0502020202020204" pitchFamily="34" charset="0"/>
              </a:rPr>
            </a:br>
            <a:endParaRPr lang="ru-RU" dirty="0" smtClean="0">
              <a:latin typeface="Century Gothic" panose="020B0502020202020204" pitchFamily="34" charset="0"/>
            </a:endParaRPr>
          </a:p>
          <a:p>
            <a:r>
              <a:rPr lang="ru-RU" dirty="0" smtClean="0">
                <a:latin typeface="Century Gothic" panose="020B0502020202020204" pitchFamily="34" charset="0"/>
              </a:rPr>
              <a:t>Распределение (направление на работу) выпускников, обучавшихся за счет средств республиканского бюджета, составляет 100%</a:t>
            </a:r>
            <a:endParaRPr lang="be-BY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897802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50080" y="457200"/>
            <a:ext cx="3443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entury Gothic" panose="020B0502020202020204" pitchFamily="34" charset="0"/>
              </a:rPr>
              <a:t>Контактная информация</a:t>
            </a:r>
            <a:endParaRPr lang="be-BY" sz="20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440" y="1739632"/>
            <a:ext cx="4724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entury Gothic" panose="020B0502020202020204" pitchFamily="34" charset="0"/>
              </a:rPr>
              <a:t>Юридический адрес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220076, Минск, ул. Ф . Скорины, 8/2</a:t>
            </a:r>
            <a:endParaRPr lang="be-BY" sz="20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440" y="3329841"/>
            <a:ext cx="605646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entury Gothic" panose="020B0502020202020204" pitchFamily="34" charset="0"/>
              </a:rPr>
              <a:t>Приемная ректора		+375 17 356-96-06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Факс				+375 17 373-44-14</a:t>
            </a:r>
          </a:p>
          <a:p>
            <a:r>
              <a:rPr lang="ru-RU" sz="2000" dirty="0" smtClean="0">
                <a:latin typeface="Century Gothic" panose="020B0502020202020204" pitchFamily="34" charset="0"/>
              </a:rPr>
              <a:t>Приемная комиссия		+375 17 379-41-14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Интернет-сайт		</a:t>
            </a:r>
            <a:r>
              <a:rPr lang="en-US" sz="2000" dirty="0" smtClean="0">
                <a:latin typeface="Century Gothic" panose="020B0502020202020204" pitchFamily="34" charset="0"/>
              </a:rPr>
              <a:t>http</a:t>
            </a:r>
            <a:r>
              <a:rPr lang="ru-RU" sz="2000" dirty="0" smtClean="0">
                <a:latin typeface="Century Gothic" panose="020B0502020202020204" pitchFamily="34" charset="0"/>
              </a:rPr>
              <a:t>://</a:t>
            </a:r>
            <a:r>
              <a:rPr lang="en-US" sz="2000" dirty="0" smtClean="0">
                <a:latin typeface="Century Gothic" panose="020B0502020202020204" pitchFamily="34" charset="0"/>
              </a:rPr>
              <a:t>bsac.by</a:t>
            </a:r>
            <a:r>
              <a:rPr lang="ru-RU" sz="2000" dirty="0" smtClean="0">
                <a:latin typeface="Century Gothic" panose="020B0502020202020204" pitchFamily="34" charset="0"/>
              </a:rPr>
              <a:t>/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en-US" sz="2000" dirty="0" smtClean="0">
                <a:latin typeface="Century Gothic" panose="020B0502020202020204" pitchFamily="34" charset="0"/>
              </a:rPr>
              <a:t>E</a:t>
            </a:r>
            <a:r>
              <a:rPr lang="ru-RU" sz="2000" dirty="0" smtClean="0">
                <a:latin typeface="Century Gothic" panose="020B0502020202020204" pitchFamily="34" charset="0"/>
              </a:rPr>
              <a:t>-</a:t>
            </a:r>
            <a:r>
              <a:rPr lang="en-US" sz="2000" dirty="0" smtClean="0">
                <a:latin typeface="Century Gothic" panose="020B0502020202020204" pitchFamily="34" charset="0"/>
              </a:rPr>
              <a:t>mail			</a:t>
            </a:r>
            <a:r>
              <a:rPr lang="ru-RU" sz="2000" dirty="0" smtClean="0">
                <a:latin typeface="Century Gothic" panose="020B0502020202020204" pitchFamily="34" charset="0"/>
              </a:rPr>
              <a:t>	</a:t>
            </a:r>
            <a:r>
              <a:rPr lang="en-US" sz="2000" dirty="0" smtClean="0">
                <a:latin typeface="Century Gothic" panose="020B0502020202020204" pitchFamily="34" charset="0"/>
              </a:rPr>
              <a:t>bsac@bsac.by</a:t>
            </a:r>
            <a:endParaRPr lang="be-BY" sz="2000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3667" y="4653280"/>
            <a:ext cx="33233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Century Gothic" panose="020B0502020202020204" pitchFamily="34" charset="0"/>
              </a:rPr>
              <a:t>ЖДЕМ ВАС</a:t>
            </a:r>
            <a:br>
              <a:rPr lang="ru-RU" sz="2400" dirty="0" smtClean="0">
                <a:latin typeface="Century Gothic" panose="020B0502020202020204" pitchFamily="34" charset="0"/>
              </a:rPr>
            </a:br>
            <a:r>
              <a:rPr lang="ru-RU" sz="2400" dirty="0" smtClean="0">
                <a:latin typeface="Century Gothic" panose="020B0502020202020204" pitchFamily="34" charset="0"/>
              </a:rPr>
              <a:t>В БЕЛОРУССКОЙ</a:t>
            </a:r>
            <a:br>
              <a:rPr lang="ru-RU" sz="2400" dirty="0" smtClean="0">
                <a:latin typeface="Century Gothic" panose="020B0502020202020204" pitchFamily="34" charset="0"/>
              </a:rPr>
            </a:br>
            <a:r>
              <a:rPr lang="ru-RU" sz="2400" dirty="0" smtClean="0">
                <a:latin typeface="Century Gothic" panose="020B0502020202020204" pitchFamily="34" charset="0"/>
              </a:rPr>
              <a:t>ГОСУДАРСТВЕННОЙ</a:t>
            </a:r>
            <a:br>
              <a:rPr lang="ru-RU" sz="2400" dirty="0" smtClean="0">
                <a:latin typeface="Century Gothic" panose="020B0502020202020204" pitchFamily="34" charset="0"/>
              </a:rPr>
            </a:br>
            <a:r>
              <a:rPr lang="ru-RU" sz="2400" dirty="0" smtClean="0">
                <a:latin typeface="Century Gothic" panose="020B0502020202020204" pitchFamily="34" charset="0"/>
              </a:rPr>
              <a:t>АКАДЕМИИ СВЯЗИ!</a:t>
            </a:r>
            <a:endParaRPr lang="be-BY" sz="2400" dirty="0">
              <a:latin typeface="Century Gothic" panose="020B0502020202020204" pitchFamily="34" charset="0"/>
            </a:endParaRPr>
          </a:p>
        </p:txBody>
      </p:sp>
      <p:pic>
        <p:nvPicPr>
          <p:cNvPr id="8" name="Рисунок 7" descr="http://qrcoder.ru/code/?https%3A%2F%2Ft.me%2F%2BXYU6K4RWRW4wNGQy&amp;4&amp;0"/>
          <p:cNvPicPr/>
          <p:nvPr/>
        </p:nvPicPr>
        <p:blipFill>
          <a:blip r:embed="rId2"/>
          <a:srcRect l="7869" t="7563" r="8695" b="7563"/>
          <a:stretch>
            <a:fillRect/>
          </a:stretch>
        </p:blipFill>
        <p:spPr bwMode="auto">
          <a:xfrm>
            <a:off x="9399015" y="1848078"/>
            <a:ext cx="1179830" cy="119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360" y="1143516"/>
            <a:ext cx="569310" cy="501226"/>
          </a:xfrm>
          <a:prstGeom prst="flowChartConnector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83670" y="1254360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Telegram</a:t>
            </a:r>
            <a:endParaRPr lang="be-BY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875776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53" y="-113933"/>
            <a:ext cx="4746047" cy="3499104"/>
          </a:xfrm>
          <a:prstGeom prst="ellipse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159" y="5934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e-BY" dirty="0">
              <a:latin typeface="Century Gothic" panose="020B0502020202020204" pitchFamily="34" charset="0"/>
              <a:cs typeface="Italic" panose="000004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160" y="-835682"/>
            <a:ext cx="4923826" cy="3898392"/>
          </a:xfrm>
          <a:prstGeom prst="ellipse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653" y="4546834"/>
            <a:ext cx="2401938" cy="1757167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36159" y="4539764"/>
            <a:ext cx="9421256" cy="1757168"/>
            <a:chOff x="10266" y="4546834"/>
            <a:chExt cx="9421256" cy="1757168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1666" y="4546834"/>
              <a:ext cx="2259856" cy="1757168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5875" y="4546834"/>
              <a:ext cx="2371372" cy="1757168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48000"/>
                      </a14:imgEffect>
                      <a14:imgEffect>
                        <a14:brightnessContrast bright="-4000" contrast="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6" y="4564749"/>
              <a:ext cx="2533402" cy="1739253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9556862" y="2662600"/>
            <a:ext cx="2614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entury Gothic" panose="020B0502020202020204" pitchFamily="34" charset="0"/>
              </a:rPr>
              <a:t>3 учебных корпуса</a:t>
            </a:r>
            <a:endParaRPr lang="be-BY" sz="2000" dirty="0"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2728" y="3807735"/>
            <a:ext cx="1887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entury Gothic" panose="020B0502020202020204" pitchFamily="34" charset="0"/>
              </a:rPr>
              <a:t>4 общежития</a:t>
            </a:r>
            <a:endParaRPr lang="be-BY" sz="2000" dirty="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66765" y="121920"/>
            <a:ext cx="1455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entury Gothic" panose="020B0502020202020204" pitchFamily="34" charset="0"/>
              </a:rPr>
              <a:t>г. Витебск</a:t>
            </a:r>
            <a:endParaRPr lang="be-BY" sz="2000" dirty="0">
              <a:latin typeface="Century Gothic" panose="020B0502020202020204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10170160" y="670560"/>
            <a:ext cx="477520" cy="377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Правая фигурная скобка 19"/>
          <p:cNvSpPr/>
          <p:nvPr/>
        </p:nvSpPr>
        <p:spPr>
          <a:xfrm rot="5400000">
            <a:off x="2144994" y="2355450"/>
            <a:ext cx="339401" cy="150828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21" name="TextBox 20"/>
          <p:cNvSpPr txBox="1"/>
          <p:nvPr/>
        </p:nvSpPr>
        <p:spPr>
          <a:xfrm>
            <a:off x="1685437" y="3259774"/>
            <a:ext cx="1261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entury Gothic" panose="020B0502020202020204" pitchFamily="34" charset="0"/>
              </a:rPr>
              <a:t>г. Минск</a:t>
            </a:r>
            <a:endParaRPr lang="be-BY" sz="2000" dirty="0">
              <a:latin typeface="Century Gothic" panose="020B0502020202020204" pitchFamily="34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9660270" y="5030520"/>
            <a:ext cx="613301" cy="450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273571" y="5700136"/>
            <a:ext cx="1455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entury Gothic" panose="020B0502020202020204" pitchFamily="34" charset="0"/>
              </a:rPr>
              <a:t>г. Витебск</a:t>
            </a:r>
            <a:endParaRPr lang="be-BY" sz="2000" dirty="0"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9161" y="0"/>
            <a:ext cx="3965919" cy="29403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64543164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5000">
                <a:schemeClr val="tx1">
                  <a:alpha val="6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6" name="TextBox 5"/>
          <p:cNvSpPr txBox="1"/>
          <p:nvPr/>
        </p:nvSpPr>
        <p:spPr>
          <a:xfrm>
            <a:off x="36159" y="5934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e-BY" dirty="0">
              <a:latin typeface="Century Gothic" panose="020B0502020202020204" pitchFamily="34" charset="0"/>
              <a:cs typeface="Italic" panose="000004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9840" y="460158"/>
            <a:ext cx="47115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Материально-техническая база</a:t>
            </a:r>
            <a:endParaRPr lang="be-BY" sz="2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2510" y="1161495"/>
            <a:ext cx="18469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Библиотека</a:t>
            </a:r>
            <a:endParaRPr lang="be-BY" sz="2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8640" y="2228329"/>
            <a:ext cx="10674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Фонды насчитывают свыше 400 000 экземпляров книг, брошюр и периодических изданий </a:t>
            </a:r>
            <a:endParaRPr lang="be-BY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0096" y="3085087"/>
            <a:ext cx="61318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Функционирует</a:t>
            </a:r>
            <a:r>
              <a:rPr lang="ru-RU" sz="2200" dirty="0" smtClean="0">
                <a:latin typeface="Century Gothic" panose="020B0502020202020204" pitchFamily="34" charset="0"/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электронная библиотека</a:t>
            </a:r>
            <a:r>
              <a:rPr lang="ru-RU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be-BY" sz="2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1858" y="3977488"/>
            <a:ext cx="109696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Информационные ресурсы,  предоставляемые электронной библиотекой</a:t>
            </a:r>
            <a:endParaRPr lang="be-BY" sz="2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7664" y="5829423"/>
            <a:ext cx="4549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База данных собственной генерации</a:t>
            </a:r>
            <a:b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– электронный каталог</a:t>
            </a:r>
            <a:endParaRPr lang="be-BY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0890" y="4886926"/>
            <a:ext cx="3405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База данных учебно-</a:t>
            </a:r>
            <a:b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методических материалов </a:t>
            </a:r>
            <a:endParaRPr lang="be-BY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95520" y="4864353"/>
            <a:ext cx="3188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Цифровые коллекции </a:t>
            </a:r>
            <a:b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электронной библиотеки </a:t>
            </a:r>
            <a:endParaRPr lang="be-BY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30096" y="5980836"/>
            <a:ext cx="1266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Ресурсы</a:t>
            </a:r>
            <a:b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Интернет</a:t>
            </a:r>
            <a:endParaRPr lang="be-BY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9598" y="4714213"/>
            <a:ext cx="3578950" cy="99175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55" name="Овал 54"/>
          <p:cNvSpPr/>
          <p:nvPr/>
        </p:nvSpPr>
        <p:spPr>
          <a:xfrm>
            <a:off x="2550160" y="5829423"/>
            <a:ext cx="2245360" cy="92215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56" name="Овал 55"/>
          <p:cNvSpPr/>
          <p:nvPr/>
        </p:nvSpPr>
        <p:spPr>
          <a:xfrm>
            <a:off x="4489173" y="4678298"/>
            <a:ext cx="3495040" cy="99175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57" name="Овал 56"/>
          <p:cNvSpPr/>
          <p:nvPr/>
        </p:nvSpPr>
        <p:spPr>
          <a:xfrm>
            <a:off x="6389866" y="5720464"/>
            <a:ext cx="5242560" cy="79774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742522642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6231" y="609774"/>
            <a:ext cx="902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</a:rPr>
              <a:t>Созданы и функционируют следующие учебные центры</a:t>
            </a:r>
            <a:endParaRPr lang="be-BY" sz="24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7776" y="1746691"/>
            <a:ext cx="6179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Информационно-обучающий центр </a:t>
            </a:r>
            <a:r>
              <a:rPr lang="en-US" dirty="0" smtClean="0">
                <a:latin typeface="Century Gothic" panose="020B0502020202020204" pitchFamily="34" charset="0"/>
              </a:rPr>
              <a:t>IP</a:t>
            </a:r>
            <a:r>
              <a:rPr lang="ru-RU" dirty="0" smtClean="0">
                <a:latin typeface="Century Gothic" panose="020B0502020202020204" pitchFamily="34" charset="0"/>
              </a:rPr>
              <a:t>-телефонии</a:t>
            </a:r>
            <a:endParaRPr lang="be-BY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7776" y="2213431"/>
            <a:ext cx="9179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Лаборатория систем и сетей передачи данных (фирменный центр «</a:t>
            </a:r>
            <a:r>
              <a:rPr lang="en-US" dirty="0" smtClean="0">
                <a:latin typeface="Century Gothic" panose="020B0502020202020204" pitchFamily="34" charset="0"/>
              </a:rPr>
              <a:t>Cisco</a:t>
            </a:r>
            <a:r>
              <a:rPr lang="ru-RU" dirty="0" smtClean="0">
                <a:latin typeface="Century Gothic" panose="020B0502020202020204" pitchFamily="34" charset="0"/>
              </a:rPr>
              <a:t>»);</a:t>
            </a:r>
            <a:endParaRPr lang="be-BY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7776" y="2731928"/>
            <a:ext cx="503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Учебный центр «</a:t>
            </a:r>
            <a:r>
              <a:rPr lang="en-US" dirty="0" smtClean="0">
                <a:latin typeface="Century Gothic" panose="020B0502020202020204" pitchFamily="34" charset="0"/>
              </a:rPr>
              <a:t>Huawei Technologies Co.</a:t>
            </a:r>
            <a:r>
              <a:rPr lang="ru-RU" dirty="0" smtClean="0">
                <a:latin typeface="Century Gothic" panose="020B0502020202020204" pitchFamily="34" charset="0"/>
              </a:rPr>
              <a:t>»</a:t>
            </a:r>
            <a:endParaRPr lang="be-BY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7776" y="3201183"/>
            <a:ext cx="5679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Научно-образовательный центр «Умный город»</a:t>
            </a:r>
            <a:endParaRPr lang="be-BY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7776" y="3719680"/>
            <a:ext cx="797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Лаборатория биометрической идентификации и вид</a:t>
            </a:r>
            <a:r>
              <a:rPr lang="en-US" dirty="0" smtClean="0">
                <a:latin typeface="Century Gothic" panose="020B0502020202020204" pitchFamily="34" charset="0"/>
              </a:rPr>
              <a:t>e</a:t>
            </a:r>
            <a:r>
              <a:rPr lang="ru-RU" dirty="0" smtClean="0">
                <a:latin typeface="Century Gothic" panose="020B0502020202020204" pitchFamily="34" charset="0"/>
              </a:rPr>
              <a:t>оаналитики</a:t>
            </a:r>
            <a:endParaRPr lang="be-BY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7776" y="4238177"/>
            <a:ext cx="5816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Автоматизированный учебный центр фирмы </a:t>
            </a:r>
            <a:r>
              <a:rPr lang="en-US" dirty="0" smtClean="0">
                <a:latin typeface="Century Gothic" panose="020B0502020202020204" pitchFamily="34" charset="0"/>
              </a:rPr>
              <a:t>C1</a:t>
            </a:r>
            <a:endParaRPr lang="be-BY" dirty="0">
              <a:latin typeface="Century Gothic" panose="020B0502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22960" y="5831840"/>
            <a:ext cx="10454640" cy="101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364" y="5266569"/>
            <a:ext cx="1275066" cy="1194159"/>
          </a:xfrm>
          <a:prstGeom prst="ellipse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1" y="5056108"/>
            <a:ext cx="1561564" cy="1551463"/>
          </a:xfrm>
          <a:prstGeom prst="ellipse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436" y="4910583"/>
            <a:ext cx="1892710" cy="1862834"/>
          </a:xfrm>
          <a:prstGeom prst="ellipse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301" y="4751514"/>
            <a:ext cx="2193819" cy="216064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44658963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182" y="866405"/>
            <a:ext cx="703910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entury Gothic" panose="020B0502020202020204" pitchFamily="34" charset="0"/>
              </a:rPr>
              <a:t>Электросвязи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Инжиниринга и технологий связи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Заочного и дистанционного образования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Повышения квалификации и переподготовки кадров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Довузовской подготовки</a:t>
            </a:r>
            <a:endParaRPr lang="be-BY" sz="2000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3358" y="3912708"/>
            <a:ext cx="1712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</a:rPr>
              <a:t>Кафедры</a:t>
            </a:r>
            <a:endParaRPr lang="be-BY" sz="2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1761" y="3072348"/>
            <a:ext cx="93675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entury Gothic" panose="020B0502020202020204" pitchFamily="34" charset="0"/>
              </a:rPr>
              <a:t>Телекоммуникационных систем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Программного обеспечения сетей телекоммуникаций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Радио и информационных технологий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Инфокоммуникационных технологий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Организации и технологии почтовой связи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Цифровой экономики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Физических и математических основ информатики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Гуманитарных наук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Здорового образа жизни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Последипломного образования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Довузовского образования и русского языка как иностранного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Военная кафедра</a:t>
            </a:r>
            <a:endParaRPr lang="be-BY" sz="2000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46182" y="1139108"/>
            <a:ext cx="1939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Century Gothic" panose="020B0502020202020204" pitchFamily="34" charset="0"/>
              </a:rPr>
              <a:t>Факультеты</a:t>
            </a:r>
            <a:endParaRPr lang="be-BY" sz="2400" dirty="0">
              <a:latin typeface="Century Gothic" panose="020B0502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7093"/>
            <a:ext cx="3859045" cy="2310907"/>
          </a:xfrm>
          <a:prstGeom prst="triangle">
            <a:avLst/>
          </a:prstGeom>
        </p:spPr>
      </p:pic>
    </p:spTree>
    <p:extLst>
      <p:ext uri="{BB962C8B-B14F-4D97-AF65-F5344CB8AC3E}">
        <p14:creationId xmlns:p14="http://schemas.microsoft.com/office/powerpoint/2010/main" val="3112732306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10160"/>
            <a:ext cx="13238480" cy="6858000"/>
          </a:xfrm>
          <a:prstGeom prst="rect">
            <a:avLst/>
          </a:prstGeom>
          <a:gradFill>
            <a:gsLst>
              <a:gs pos="45000">
                <a:schemeClr val="tx1">
                  <a:alpha val="6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1014" y="497840"/>
            <a:ext cx="76033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Образовательные программы</a:t>
            </a:r>
            <a:b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Специальности общего высшего образования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(на базе среднего специального образования)</a:t>
            </a:r>
            <a:endParaRPr lang="be-BY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360" y="1710680"/>
            <a:ext cx="115925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ru-RU" sz="24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Системы и сети инфокоммуникаций </a:t>
            </a:r>
          </a:p>
          <a:p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					Профилизации: </a:t>
            </a:r>
            <a:b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- Интеллектуальные информационные системы и технологии</a:t>
            </a:r>
            <a:b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- Программное обеспечение</a:t>
            </a:r>
            <a:b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- Радиотехнологии и цифровое телевидение</a:t>
            </a:r>
            <a:b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ru-RU" sz="24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2. Почтовая связь</a:t>
            </a:r>
            <a:b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be-BY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1014" y="5496332"/>
            <a:ext cx="71545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Срок обучения:</a:t>
            </a:r>
            <a:br>
              <a:rPr lang="ru-RU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дневная форма получения образования – 3 года</a:t>
            </a:r>
            <a:br>
              <a:rPr lang="ru-RU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заочная форма получения образования – 4 года</a:t>
            </a:r>
            <a:endParaRPr lang="be-BY" sz="2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379536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904480" y="2962364"/>
            <a:ext cx="2895600" cy="10609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10" name="Прямоугольник 9"/>
          <p:cNvSpPr/>
          <p:nvPr/>
        </p:nvSpPr>
        <p:spPr>
          <a:xfrm>
            <a:off x="2957518" y="4724400"/>
            <a:ext cx="4632002" cy="863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8" name="Прямоугольник 7"/>
          <p:cNvSpPr/>
          <p:nvPr/>
        </p:nvSpPr>
        <p:spPr>
          <a:xfrm>
            <a:off x="822960" y="2042160"/>
            <a:ext cx="4269117" cy="18186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4" name="TextBox 3"/>
          <p:cNvSpPr txBox="1"/>
          <p:nvPr/>
        </p:nvSpPr>
        <p:spPr>
          <a:xfrm>
            <a:off x="2062329" y="416560"/>
            <a:ext cx="83279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Century Gothic" panose="020B0502020202020204" pitchFamily="34" charset="0"/>
              </a:rPr>
              <a:t>Образовательные программы</a:t>
            </a:r>
            <a:br>
              <a:rPr lang="ru-RU" sz="2400" dirty="0" smtClean="0">
                <a:latin typeface="Century Gothic" panose="020B0502020202020204" pitchFamily="34" charset="0"/>
              </a:rPr>
            </a:br>
            <a:r>
              <a:rPr lang="ru-RU" sz="2400" dirty="0" smtClean="0">
                <a:latin typeface="Century Gothic" panose="020B0502020202020204" pitchFamily="34" charset="0"/>
              </a:rPr>
              <a:t>Специальности углубленного высшего образования</a:t>
            </a:r>
            <a:br>
              <a:rPr lang="ru-RU" sz="2400" dirty="0" smtClean="0">
                <a:latin typeface="Century Gothic" panose="020B0502020202020204" pitchFamily="34" charset="0"/>
              </a:rPr>
            </a:br>
            <a:r>
              <a:rPr lang="ru-RU" sz="2400" dirty="0" smtClean="0">
                <a:latin typeface="Century Gothic" panose="020B0502020202020204" pitchFamily="34" charset="0"/>
              </a:rPr>
              <a:t>(магистратура)</a:t>
            </a:r>
            <a:endParaRPr lang="be-BY" sz="24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960" y="2608421"/>
            <a:ext cx="4269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Century Gothic" panose="020B0502020202020204" pitchFamily="34" charset="0"/>
              </a:rPr>
              <a:t>«Радиофизика и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информационные технологии»</a:t>
            </a:r>
            <a:endParaRPr lang="be-BY" sz="20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88960" y="3241040"/>
            <a:ext cx="2358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entury Gothic" panose="020B0502020202020204" pitchFamily="34" charset="0"/>
              </a:rPr>
              <a:t>«Автоматизация»</a:t>
            </a:r>
            <a:endParaRPr lang="be-BY" sz="2000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9760" y="4876800"/>
            <a:ext cx="4314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entury Gothic" panose="020B0502020202020204" pitchFamily="34" charset="0"/>
              </a:rPr>
              <a:t>«Государственное управление»</a:t>
            </a:r>
            <a:endParaRPr lang="be-BY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531750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233680" y="2346960"/>
            <a:ext cx="4318000" cy="20726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7" name="Овал 6"/>
          <p:cNvSpPr/>
          <p:nvPr/>
        </p:nvSpPr>
        <p:spPr>
          <a:xfrm>
            <a:off x="6126480" y="3963719"/>
            <a:ext cx="4542895" cy="219324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4" name="TextBox 3"/>
          <p:cNvSpPr txBox="1"/>
          <p:nvPr/>
        </p:nvSpPr>
        <p:spPr>
          <a:xfrm>
            <a:off x="2793630" y="731520"/>
            <a:ext cx="7337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Century Gothic" panose="020B0502020202020204" pitchFamily="34" charset="0"/>
              </a:rPr>
              <a:t>Образовательные программы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Послевузовское образование </a:t>
            </a:r>
            <a:r>
              <a:rPr lang="en-US" sz="2000" dirty="0" smtClean="0">
                <a:latin typeface="Century Gothic" panose="020B0502020202020204" pitchFamily="34" charset="0"/>
              </a:rPr>
              <a:t>I</a:t>
            </a:r>
            <a:r>
              <a:rPr lang="ru-RU" sz="2000" dirty="0" smtClean="0">
                <a:latin typeface="Century Gothic" panose="020B0502020202020204" pitchFamily="34" charset="0"/>
              </a:rPr>
              <a:t> ступени (аспирантура)</a:t>
            </a:r>
            <a:endParaRPr lang="be-BY" sz="20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5200" y="2640280"/>
            <a:ext cx="31390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entury Gothic" panose="020B0502020202020204" pitchFamily="34" charset="0"/>
              </a:rPr>
              <a:t>Приборы и методы 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контроля природной 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среды, веществ, 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материалов и изделий</a:t>
            </a:r>
            <a:endParaRPr lang="be-BY" sz="20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2262" y="4622800"/>
            <a:ext cx="42787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entury Gothic" panose="020B0502020202020204" pitchFamily="34" charset="0"/>
              </a:rPr>
              <a:t>Системы, сети и 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устройства телекоммуникаций</a:t>
            </a:r>
            <a:endParaRPr lang="be-BY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737369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4400" y="579120"/>
            <a:ext cx="76979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Century Gothic" panose="020B0502020202020204" pitchFamily="34" charset="0"/>
              </a:rPr>
              <a:t>Образовательные программы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endParaRPr lang="ru-RU" sz="2000" dirty="0" smtClean="0">
              <a:latin typeface="Century Gothic" panose="020B0502020202020204" pitchFamily="34" charset="0"/>
            </a:endParaRPr>
          </a:p>
          <a:p>
            <a:pPr algn="ctr"/>
            <a:r>
              <a:rPr lang="ru-RU" sz="2000" dirty="0" smtClean="0">
                <a:latin typeface="Century Gothic" panose="020B0502020202020204" pitchFamily="34" charset="0"/>
              </a:rPr>
              <a:t>Довузовская подготовка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подготовка лиц к поступлению в учреждения образования</a:t>
            </a:r>
            <a:endParaRPr lang="be-BY" sz="20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320" y="2560320"/>
            <a:ext cx="752161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entury Gothic" panose="020B0502020202020204" pitchFamily="34" charset="0"/>
              </a:rPr>
              <a:t>Дневные адаптационные подготовительные курсы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endParaRPr lang="ru-RU" sz="2000" dirty="0" smtClean="0">
              <a:latin typeface="Century Gothic" panose="020B0502020202020204" pitchFamily="34" charset="0"/>
            </a:endParaRPr>
          </a:p>
          <a:p>
            <a:r>
              <a:rPr lang="ru-RU" sz="2000" dirty="0" smtClean="0">
                <a:latin typeface="Century Gothic" panose="020B0502020202020204" pitchFamily="34" charset="0"/>
              </a:rPr>
              <a:t>Дневные подготовительные курсы (подготовка к ЦТ и 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внутренним вступительным испытания)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endParaRPr lang="ru-RU" sz="2000" dirty="0" smtClean="0">
              <a:latin typeface="Century Gothic" panose="020B0502020202020204" pitchFamily="34" charset="0"/>
            </a:endParaRPr>
          </a:p>
          <a:p>
            <a:r>
              <a:rPr lang="ru-RU" sz="2000" dirty="0" smtClean="0">
                <a:latin typeface="Century Gothic" panose="020B0502020202020204" pitchFamily="34" charset="0"/>
              </a:rPr>
              <a:t>Дневные интенсивные подготовительные курсы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endParaRPr lang="ru-RU" sz="2000" dirty="0" smtClean="0">
              <a:latin typeface="Century Gothic" panose="020B0502020202020204" pitchFamily="34" charset="0"/>
            </a:endParaRPr>
          </a:p>
          <a:p>
            <a:r>
              <a:rPr lang="ru-RU" sz="2000" dirty="0" smtClean="0">
                <a:latin typeface="Century Gothic" panose="020B0502020202020204" pitchFamily="34" charset="0"/>
              </a:rPr>
              <a:t>Дневные интенсивные подготовительные курсы «Русский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язык как иностранный»</a:t>
            </a:r>
            <a:endParaRPr lang="be-BY" sz="20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83040" y="6065520"/>
            <a:ext cx="271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Тел.: +375 17 318-01-62</a:t>
            </a:r>
            <a:endParaRPr lang="be-BY" dirty="0">
              <a:latin typeface="Century Gothic" panose="020B0502020202020204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11760" y="2702560"/>
            <a:ext cx="416560" cy="14935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8" name="Стрелка вправо 7"/>
          <p:cNvSpPr/>
          <p:nvPr/>
        </p:nvSpPr>
        <p:spPr>
          <a:xfrm>
            <a:off x="111760" y="3360321"/>
            <a:ext cx="416560" cy="14935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9" name="Стрелка вправо 8"/>
          <p:cNvSpPr/>
          <p:nvPr/>
        </p:nvSpPr>
        <p:spPr>
          <a:xfrm>
            <a:off x="111760" y="4218439"/>
            <a:ext cx="416560" cy="14935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10" name="Стрелка вправо 9"/>
          <p:cNvSpPr/>
          <p:nvPr/>
        </p:nvSpPr>
        <p:spPr>
          <a:xfrm>
            <a:off x="111760" y="4846042"/>
            <a:ext cx="416560" cy="14935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92460315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280</Words>
  <Application>Microsoft Office PowerPoint</Application>
  <PresentationFormat>Широкоэкранный</PresentationFormat>
  <Paragraphs>94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Bahnschrift Light</vt:lpstr>
      <vt:lpstr>Calibri</vt:lpstr>
      <vt:lpstr>Calibri Light</vt:lpstr>
      <vt:lpstr>Century Gothic</vt:lpstr>
      <vt:lpstr>Italic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40</cp:revision>
  <dcterms:created xsi:type="dcterms:W3CDTF">2024-02-09T05:49:50Z</dcterms:created>
  <dcterms:modified xsi:type="dcterms:W3CDTF">2024-02-29T07:55:22Z</dcterms:modified>
</cp:coreProperties>
</file>