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58" r:id="rId5"/>
    <p:sldId id="259" r:id="rId6"/>
    <p:sldId id="260" r:id="rId7"/>
    <p:sldId id="277" r:id="rId8"/>
    <p:sldId id="261" r:id="rId9"/>
    <p:sldId id="262" r:id="rId10"/>
    <p:sldId id="264" r:id="rId11"/>
    <p:sldId id="272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0E632-468D-4E51-94DE-8EF8D8BAC4E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D6827CA-0315-4C2C-AC61-5D0C48170828}" type="pres">
      <dgm:prSet presAssocID="{FDF0E632-468D-4E51-94DE-8EF8D8BAC4EC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DEC6AF4-AFEF-44BA-AA4A-A2F806662132}" type="presOf" srcId="{FDF0E632-468D-4E51-94DE-8EF8D8BAC4EC}" destId="{ED6827CA-0315-4C2C-AC61-5D0C4817082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A7015-F3EA-4F52-90D7-F52BD9BA9E79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8089-E585-407B-8EDC-5F26C1086CA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023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2899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61359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1029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2781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82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0326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7111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2124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73865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100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9364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DF53-042F-4278-84C5-A34FB6635234}" type="datetimeFigureOut">
              <a:rPr lang="be-BY" smtClean="0"/>
              <a:pPr/>
              <a:t>15.02.24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D6CCE-59B6-477C-AE11-1CF94A7FD3E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736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058" y="439825"/>
            <a:ext cx="5923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ahnschrift Light" panose="020B0502040204020203" pitchFamily="34" charset="0"/>
              </a:rPr>
              <a:t>Министерство связи и информатизации</a:t>
            </a:r>
            <a:br>
              <a:rPr lang="ru-RU" sz="2400" dirty="0" smtClean="0">
                <a:latin typeface="Bahnschrift Light" panose="020B0502040204020203" pitchFamily="34" charset="0"/>
              </a:rPr>
            </a:br>
            <a:r>
              <a:rPr lang="ru-RU" sz="2400" dirty="0" smtClean="0">
                <a:latin typeface="Bahnschrift Light" panose="020B0502040204020203" pitchFamily="34" charset="0"/>
              </a:rPr>
              <a:t>Республики Беларусь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12" y="2646981"/>
            <a:ext cx="6612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Bahnschrift Light" panose="020B0502040204020203" pitchFamily="34" charset="0"/>
              </a:rPr>
              <a:t>Учреждение образования</a:t>
            </a:r>
            <a:br>
              <a:rPr lang="ru-RU" sz="2200" dirty="0" smtClean="0">
                <a:latin typeface="Bahnschrift Light" panose="020B0502040204020203" pitchFamily="34" charset="0"/>
              </a:rPr>
            </a:br>
            <a:r>
              <a:rPr lang="ru-RU" sz="2200" dirty="0" smtClean="0">
                <a:latin typeface="Bahnschrift Light" panose="020B0502040204020203" pitchFamily="34" charset="0"/>
              </a:rPr>
              <a:t>«Белорусская государственная академия связи»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80" y="5388213"/>
            <a:ext cx="6213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Light" panose="020B0502040204020203" pitchFamily="34" charset="0"/>
              </a:rPr>
              <a:t>Более 90 лет готовит специалистов</a:t>
            </a:r>
            <a:br>
              <a:rPr lang="ru-RU" sz="2000" dirty="0" smtClean="0">
                <a:latin typeface="Bahnschrift Light" panose="020B0502040204020203" pitchFamily="34" charset="0"/>
              </a:rPr>
            </a:br>
            <a:r>
              <a:rPr lang="ru-RU" sz="2000" dirty="0" smtClean="0">
                <a:latin typeface="Bahnschrift Light" panose="020B0502040204020203" pitchFamily="34" charset="0"/>
              </a:rPr>
              <a:t>для работы на предприятиях и организациях отрасли связи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816220" y="-987922"/>
            <a:ext cx="5375780" cy="8810846"/>
            <a:chOff x="6506927" y="-721704"/>
            <a:chExt cx="5375780" cy="8810846"/>
          </a:xfrm>
          <a:blipFill>
            <a:blip r:embed="rId2"/>
            <a:stretch>
              <a:fillRect/>
            </a:stretch>
          </a:blipFill>
        </p:grpSpPr>
        <p:sp>
          <p:nvSpPr>
            <p:cNvPr id="7" name="Шестиугольник 6"/>
            <p:cNvSpPr/>
            <p:nvPr/>
          </p:nvSpPr>
          <p:spPr>
            <a:xfrm rot="5400000">
              <a:off x="8485293" y="1436206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8" name="Шестиугольник 7"/>
            <p:cNvSpPr/>
            <p:nvPr/>
          </p:nvSpPr>
          <p:spPr>
            <a:xfrm rot="5400000">
              <a:off x="9814891" y="1436206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9" name="Шестиугольник 8"/>
            <p:cNvSpPr/>
            <p:nvPr/>
          </p:nvSpPr>
          <p:spPr>
            <a:xfrm rot="5400000">
              <a:off x="7155695" y="1427507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0" name="Шестиугольник 9"/>
            <p:cNvSpPr/>
            <p:nvPr/>
          </p:nvSpPr>
          <p:spPr>
            <a:xfrm rot="5400000">
              <a:off x="9178786" y="248844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1" name="Шестиугольник 10"/>
            <p:cNvSpPr/>
            <p:nvPr/>
          </p:nvSpPr>
          <p:spPr>
            <a:xfrm rot="5400000">
              <a:off x="10508384" y="248844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2" name="Шестиугольник 11"/>
            <p:cNvSpPr/>
            <p:nvPr/>
          </p:nvSpPr>
          <p:spPr>
            <a:xfrm rot="5400000">
              <a:off x="7849188" y="247975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3" name="Шестиугольник 12"/>
            <p:cNvSpPr/>
            <p:nvPr/>
          </p:nvSpPr>
          <p:spPr>
            <a:xfrm rot="5400000">
              <a:off x="7791800" y="375264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4" name="Шестиугольник 13"/>
            <p:cNvSpPr/>
            <p:nvPr/>
          </p:nvSpPr>
          <p:spPr>
            <a:xfrm rot="5400000">
              <a:off x="9121398" y="375264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5" name="Шестиугольник 14"/>
            <p:cNvSpPr/>
            <p:nvPr/>
          </p:nvSpPr>
          <p:spPr>
            <a:xfrm rot="5400000">
              <a:off x="6462202" y="366565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6" name="Шестиугольник 15"/>
            <p:cNvSpPr/>
            <p:nvPr/>
          </p:nvSpPr>
          <p:spPr>
            <a:xfrm rot="5400000">
              <a:off x="8513987" y="3540692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7" name="Шестиугольник 16"/>
            <p:cNvSpPr/>
            <p:nvPr/>
          </p:nvSpPr>
          <p:spPr>
            <a:xfrm rot="5400000">
              <a:off x="9843585" y="3540692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8" name="Шестиугольник 17"/>
            <p:cNvSpPr/>
            <p:nvPr/>
          </p:nvSpPr>
          <p:spPr>
            <a:xfrm rot="5400000">
              <a:off x="7184389" y="3531993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9" name="Шестиугольник 18"/>
            <p:cNvSpPr/>
            <p:nvPr/>
          </p:nvSpPr>
          <p:spPr>
            <a:xfrm rot="5400000">
              <a:off x="9178786" y="4610333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0" name="Шестиугольник 19"/>
            <p:cNvSpPr/>
            <p:nvPr/>
          </p:nvSpPr>
          <p:spPr>
            <a:xfrm rot="5400000">
              <a:off x="10508384" y="4610333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1" name="Шестиугольник 20"/>
            <p:cNvSpPr/>
            <p:nvPr/>
          </p:nvSpPr>
          <p:spPr>
            <a:xfrm rot="5400000">
              <a:off x="7849188" y="4601634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2" name="Шестиугольник 21"/>
            <p:cNvSpPr/>
            <p:nvPr/>
          </p:nvSpPr>
          <p:spPr>
            <a:xfrm rot="5400000">
              <a:off x="8525047" y="5671275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3" name="Шестиугольник 22"/>
            <p:cNvSpPr/>
            <p:nvPr/>
          </p:nvSpPr>
          <p:spPr>
            <a:xfrm rot="5400000">
              <a:off x="9854645" y="5671275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4" name="Шестиугольник 23"/>
            <p:cNvSpPr/>
            <p:nvPr/>
          </p:nvSpPr>
          <p:spPr>
            <a:xfrm rot="5400000">
              <a:off x="7195449" y="5662576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5" name="Шестиугольник 24"/>
            <p:cNvSpPr/>
            <p:nvPr/>
          </p:nvSpPr>
          <p:spPr>
            <a:xfrm rot="5400000">
              <a:off x="9178786" y="671481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6" name="Шестиугольник 25"/>
            <p:cNvSpPr/>
            <p:nvPr/>
          </p:nvSpPr>
          <p:spPr>
            <a:xfrm rot="5400000">
              <a:off x="10508384" y="671481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7" name="Шестиугольник 26"/>
            <p:cNvSpPr/>
            <p:nvPr/>
          </p:nvSpPr>
          <p:spPr>
            <a:xfrm rot="5400000">
              <a:off x="7849188" y="670612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8" name="Шестиугольник 27"/>
            <p:cNvSpPr/>
            <p:nvPr/>
          </p:nvSpPr>
          <p:spPr>
            <a:xfrm rot="5400000">
              <a:off x="8456599" y="-66828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29" name="Шестиугольник 28"/>
            <p:cNvSpPr/>
            <p:nvPr/>
          </p:nvSpPr>
          <p:spPr>
            <a:xfrm rot="5400000">
              <a:off x="9786197" y="-66828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30" name="Шестиугольник 29"/>
            <p:cNvSpPr/>
            <p:nvPr/>
          </p:nvSpPr>
          <p:spPr>
            <a:xfrm rot="5400000">
              <a:off x="7127001" y="-67697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</p:grpSp>
    </p:spTree>
    <p:extLst>
      <p:ext uri="{BB962C8B-B14F-4D97-AF65-F5344CB8AC3E}">
        <p14:creationId xmlns:p14="http://schemas.microsoft.com/office/powerpoint/2010/main" val="1779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231" y="609774"/>
            <a:ext cx="828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Созданы и функционируют следующие учебные центры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01" y="1455744"/>
            <a:ext cx="5149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Учебный центр компании </a:t>
            </a:r>
            <a:r>
              <a:rPr lang="en-US" sz="2200" dirty="0" smtClean="0">
                <a:latin typeface="Bahnschrift Light" panose="020B0502040204020203" pitchFamily="34" charset="0"/>
              </a:rPr>
              <a:t>ZTE </a:t>
            </a:r>
            <a:r>
              <a:rPr lang="ru-RU" sz="2200" dirty="0" smtClean="0">
                <a:latin typeface="Bahnschrift Light" panose="020B0502040204020203" pitchFamily="34" charset="0"/>
              </a:rPr>
              <a:t>(Китай)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01" y="1922484"/>
            <a:ext cx="7858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Учебный центр (сетевая академии) компании </a:t>
            </a:r>
            <a:r>
              <a:rPr lang="en-US" sz="2200" dirty="0" smtClean="0">
                <a:latin typeface="Bahnschrift Light" panose="020B0502040204020203" pitchFamily="34" charset="0"/>
              </a:rPr>
              <a:t>Cisco</a:t>
            </a:r>
            <a:r>
              <a:rPr lang="ru-RU" sz="2200" dirty="0" smtClean="0">
                <a:latin typeface="Bahnschrift Light" panose="020B0502040204020203" pitchFamily="34" charset="0"/>
              </a:rPr>
              <a:t> (США)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01" y="2440981"/>
            <a:ext cx="6753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Учебный центр «</a:t>
            </a:r>
            <a:r>
              <a:rPr lang="en-US" sz="2200" dirty="0" smtClean="0">
                <a:latin typeface="Bahnschrift Light" panose="020B0502040204020203" pitchFamily="34" charset="0"/>
              </a:rPr>
              <a:t>Huawei Technologies Co.</a:t>
            </a:r>
            <a:r>
              <a:rPr lang="ru-RU" sz="2200" dirty="0" smtClean="0">
                <a:latin typeface="Bahnschrift Light" panose="020B0502040204020203" pitchFamily="34" charset="0"/>
              </a:rPr>
              <a:t>» (Китай)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01" y="2910236"/>
            <a:ext cx="7691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Учебный центр компании ОАО «Связьинвест» (Беларусь)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201" y="3428733"/>
            <a:ext cx="5913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Учебный центр РУП «Белпочта» (Беларусь)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01" y="3947230"/>
            <a:ext cx="12014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Автоматизированный учебный центр фирмы «1С» по программе «1С:Бухгалтерия» (Россия)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22960" y="5831840"/>
            <a:ext cx="10454640" cy="1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10" y="5275233"/>
            <a:ext cx="1275066" cy="1194159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17" y="5066268"/>
            <a:ext cx="1561564" cy="1551463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79" y="4834256"/>
            <a:ext cx="1892710" cy="1862834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35" y="4621124"/>
            <a:ext cx="2178739" cy="2223038"/>
          </a:xfrm>
          <a:prstGeom prst="flowChartConnector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9" y="5403173"/>
            <a:ext cx="897963" cy="92638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6972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tx1">
                  <a:alpha val="66000"/>
                  <a:lumMod val="92000"/>
                  <a:lumOff val="8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655" y="1078190"/>
            <a:ext cx="6367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Спортивный клуб «Связист является структурным подразделением УО «Белорусская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 академия связи» и осуществляет деятельность по развитию физической культуры 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и спорта среди студентов, преподавателей и сотрудников в свободно от учебы время.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9433" y="616525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Соревнования</a:t>
            </a:r>
            <a:endParaRPr lang="be-BY" sz="2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515" y="1124356"/>
            <a:ext cx="4964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Республиканская универсиада;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Чемпионаты г. Минска среди УВО;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Спартакиада академии среди сборных команд курсов;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Конкурс МЧС «Студенты! Безопасность!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Будущее!»;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Кубок Академии;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Спартакиада студенческих общежитий;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Спортивно-массовые мероприятия города Минска;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 Спортивные праздники, матчевые встречи, кубки.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209" y="3700323"/>
            <a:ext cx="6271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Группы повышения спортивного мастерства</a:t>
            </a:r>
            <a:b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по видам спорта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209" y="5097407"/>
            <a:ext cx="2577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Волейбол</a:t>
            </a:r>
            <a:b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Мини-футбол</a:t>
            </a:r>
            <a:b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Баскетбол</a:t>
            </a:r>
            <a:b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Пожарное многоборье</a:t>
            </a:r>
            <a:endParaRPr lang="be-BY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514" y="5159846"/>
            <a:ext cx="3310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Легкая атлетика</a:t>
            </a:r>
            <a:b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ОФП</a:t>
            </a:r>
            <a:b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Настольный теннис</a:t>
            </a:r>
            <a:b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Летнее и зимнее многоборье</a:t>
            </a:r>
            <a:endParaRPr lang="be-BY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22001" y="3230548"/>
            <a:ext cx="5915025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52989" y="5760010"/>
            <a:ext cx="4191000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67347" y="143718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Спорт в Академии связи</a:t>
            </a:r>
            <a:endParaRPr lang="be-BY" sz="2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tx1">
                  <a:alpha val="66000"/>
                  <a:lumMod val="92000"/>
                  <a:lumOff val="8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079" y="472501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Творческое объединение «Премьера»</a:t>
            </a:r>
            <a:endParaRPr lang="be-BY" sz="2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17" y="1034679"/>
            <a:ext cx="1164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     Культурно-воспитательный и просветительный центр, работающий в сфере эстетического, духовно-нравственного воспитания студенческой молодежи. Работа различных кружков по интересам – одно из наиболее распространенных направлений внеучебной деятельности. В начале каждого учебного года в академии проводится фестиваль «Новые имена» среди групп нового набора, победители которого материально поощряются, и пополняют творческие коллективы.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0503" y="3497884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Коллектив эстрадного танца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1522" y="4873649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Кружок хорового пения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4117" y="4033661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Кружок актерского мастерства и </a:t>
            </a:r>
            <a:b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сценической речи «Академия талантов»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981" y="5773774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Клуб весёлых и находчивых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9599" y="6226166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Студия ТВ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4083" y="5329315"/>
            <a:ext cx="325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Студия эстрадного пения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491" y="2973671"/>
            <a:ext cx="322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Группа вокального пения</a:t>
            </a:r>
            <a:endParaRPr lang="be-B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3" y="379035"/>
            <a:ext cx="10058400" cy="452628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818" y="5305425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Также у нас есть канал на </a:t>
            </a:r>
            <a:r>
              <a:rPr lang="en-US" sz="2400" dirty="0" smtClean="0">
                <a:latin typeface="Bahnschrift Light" panose="020B0502040204020203" pitchFamily="34" charset="0"/>
              </a:rPr>
              <a:t>YouTube!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7194" y="5767090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Подписывайтесь, будем рады :)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22258" y="5752505"/>
            <a:ext cx="5080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8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163781" y="66979"/>
            <a:ext cx="3048695" cy="4029942"/>
            <a:chOff x="9163781" y="66979"/>
            <a:chExt cx="3048695" cy="402994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292" y="1066372"/>
              <a:ext cx="1303215" cy="76875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567" y="2157613"/>
              <a:ext cx="1044980" cy="817811"/>
            </a:xfrm>
            <a:prstGeom prst="flowChartConnector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317" y="3439623"/>
              <a:ext cx="1736715" cy="657298"/>
            </a:xfrm>
            <a:prstGeom prst="flowChartConnector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365" y="566695"/>
              <a:ext cx="2311111" cy="97777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781" y="2856176"/>
              <a:ext cx="1891526" cy="4953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507" y="66979"/>
              <a:ext cx="1016000" cy="816131"/>
            </a:xfrm>
            <a:prstGeom prst="flowChartConnector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927" y="1995462"/>
              <a:ext cx="1281770" cy="60829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4112" y="1244000"/>
              <a:ext cx="883920" cy="883920"/>
            </a:xfrm>
            <a:prstGeom prst="flowChartConnector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04220" y="244211"/>
            <a:ext cx="651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Гордость Академии. Места будущей работы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25" y="967971"/>
            <a:ext cx="94880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Bahnschrift Light" panose="020B0502040204020203" pitchFamily="34" charset="0"/>
              </a:rPr>
              <a:t>Гордость Академии являются наши выпускники: три министра связи; руководство РУП «Белпочта»,</a:t>
            </a:r>
            <a:br>
              <a:rPr lang="ru-RU" sz="1900" dirty="0" smtClean="0">
                <a:latin typeface="Bahnschrift Light" panose="020B0502040204020203" pitchFamily="34" charset="0"/>
              </a:rPr>
            </a:br>
            <a:r>
              <a:rPr lang="ru-RU" sz="1900" dirty="0" smtClean="0">
                <a:latin typeface="Bahnschrift Light" panose="020B0502040204020203" pitchFamily="34" charset="0"/>
              </a:rPr>
              <a:t>РУП «Белтелеком», руководители областных и других крупных организаций и предприятий отрасли связи. Более половины сотрудников РУП «Белтелеком» являются выпускниками Академии. Для РУП «Белпочта» Академия является основным поставщиком кадров (80-85%)</a:t>
            </a:r>
            <a:endParaRPr lang="be-BY" sz="1900" dirty="0">
              <a:latin typeface="Bahnschrift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325" y="3103846"/>
            <a:ext cx="871727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Bahnschrift Light" panose="020B0502040204020203" pitchFamily="34" charset="0"/>
              </a:rPr>
              <a:t>Наши выпускники востребованы и в других организациях и предприятиях </a:t>
            </a:r>
            <a:br>
              <a:rPr lang="ru-RU" sz="1900" dirty="0" smtClean="0">
                <a:latin typeface="Bahnschrift Light" panose="020B0502040204020203" pitchFamily="34" charset="0"/>
              </a:rPr>
            </a:br>
            <a:r>
              <a:rPr lang="ru-RU" sz="1900" dirty="0" smtClean="0">
                <a:latin typeface="Bahnschrift Light" panose="020B0502040204020203" pitchFamily="34" charset="0"/>
              </a:rPr>
              <a:t>всех отраслей республики:</a:t>
            </a:r>
            <a:br>
              <a:rPr lang="ru-RU" sz="1900" dirty="0" smtClean="0">
                <a:latin typeface="Bahnschrift Light" panose="020B0502040204020203" pitchFamily="34" charset="0"/>
              </a:rPr>
            </a:br>
            <a:r>
              <a:rPr lang="ru-RU" sz="1900" dirty="0" smtClean="0">
                <a:latin typeface="Bahnschrift Light" panose="020B0502040204020203" pitchFamily="34" charset="0"/>
              </a:rPr>
              <a:t>- Ведущие </a:t>
            </a:r>
            <a:r>
              <a:rPr lang="en-US" sz="1900" dirty="0" smtClean="0">
                <a:latin typeface="Bahnschrift Light" panose="020B0502040204020203" pitchFamily="34" charset="0"/>
              </a:rPr>
              <a:t>IT</a:t>
            </a:r>
            <a:r>
              <a:rPr lang="ru-RU" sz="1900" dirty="0" smtClean="0">
                <a:latin typeface="Bahnschrift Light" panose="020B0502040204020203" pitchFamily="34" charset="0"/>
              </a:rPr>
              <a:t>-компании (ЕПАМ Системз, Ньюленд технолоджи, АйДиЭй Технолоджи и др.)</a:t>
            </a:r>
            <a:br>
              <a:rPr lang="ru-RU" sz="1900" dirty="0" smtClean="0">
                <a:latin typeface="Bahnschrift Light" panose="020B0502040204020203" pitchFamily="34" charset="0"/>
              </a:rPr>
            </a:br>
            <a:r>
              <a:rPr lang="ru-RU" sz="1900" dirty="0" smtClean="0">
                <a:latin typeface="Bahnschrift Light" panose="020B0502040204020203" pitchFamily="34" charset="0"/>
              </a:rPr>
              <a:t>- Силовые ведомства РБ (ОАО «Агат-системы управления», Департамент обеспечения оперативно-розыскной деятельности и др.)</a:t>
            </a:r>
            <a:br>
              <a:rPr lang="ru-RU" sz="1900" dirty="0" smtClean="0">
                <a:latin typeface="Bahnschrift Light" panose="020B0502040204020203" pitchFamily="34" charset="0"/>
              </a:rPr>
            </a:br>
            <a:r>
              <a:rPr lang="ru-RU" sz="1900" dirty="0" smtClean="0">
                <a:latin typeface="Bahnschrift Light" panose="020B0502040204020203" pitchFamily="34" charset="0"/>
              </a:rPr>
              <a:t>- Национальная государственная телерадиокомпания, Национальный банк РБ и др.</a:t>
            </a:r>
            <a:br>
              <a:rPr lang="ru-RU" sz="1900" dirty="0" smtClean="0">
                <a:latin typeface="Bahnschrift Light" panose="020B0502040204020203" pitchFamily="34" charset="0"/>
              </a:rPr>
            </a:br>
            <a:endParaRPr lang="ru-RU" sz="1900" dirty="0" smtClean="0">
              <a:latin typeface="Bahnschrift Light" panose="020B0502040204020203" pitchFamily="34" charset="0"/>
            </a:endParaRPr>
          </a:p>
          <a:p>
            <a:r>
              <a:rPr lang="ru-RU" sz="1900" dirty="0" smtClean="0">
                <a:latin typeface="Bahnschrift Light" panose="020B0502040204020203" pitchFamily="34" charset="0"/>
              </a:rPr>
              <a:t>Распределение (направление на работу) выпускников, обучавшихся за счет средств республиканского бюджета, составляет 100%</a:t>
            </a:r>
            <a:endParaRPr lang="be-BY" sz="1900" dirty="0">
              <a:latin typeface="Bahnschrift Light" panose="020B0502040204020203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850" y="2932952"/>
            <a:ext cx="84105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850" y="5665025"/>
            <a:ext cx="84105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626" y="593685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Контактная информация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" y="1739632"/>
            <a:ext cx="4506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Юридический адрес</a:t>
            </a:r>
            <a:br>
              <a:rPr lang="ru-RU" sz="2200" dirty="0" smtClean="0">
                <a:latin typeface="Bahnschrift Light" panose="020B0502040204020203" pitchFamily="34" charset="0"/>
              </a:rPr>
            </a:br>
            <a:r>
              <a:rPr lang="ru-RU" sz="2200" dirty="0" smtClean="0">
                <a:latin typeface="Bahnschrift Light" panose="020B0502040204020203" pitchFamily="34" charset="0"/>
              </a:rPr>
              <a:t>220013, г. Минск, ул. П. Бровки, 14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" y="3129816"/>
            <a:ext cx="6470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Приемная директора		+375 17 271-41-81</a:t>
            </a:r>
          </a:p>
          <a:p>
            <a:r>
              <a:rPr lang="ru-RU" sz="2200" dirty="0" smtClean="0">
                <a:latin typeface="Bahnschrift Light" panose="020B0502040204020203" pitchFamily="34" charset="0"/>
              </a:rPr>
              <a:t>Приемная комиссия		+375 17 379-41-14</a:t>
            </a:r>
            <a:br>
              <a:rPr lang="ru-RU" sz="2200" dirty="0" smtClean="0">
                <a:latin typeface="Bahnschrift Light" panose="020B0502040204020203" pitchFamily="34" charset="0"/>
              </a:rPr>
            </a:br>
            <a:r>
              <a:rPr lang="ru-RU" sz="2200" dirty="0" smtClean="0">
                <a:latin typeface="Bahnschrift Light" panose="020B0502040204020203" pitchFamily="34" charset="0"/>
              </a:rPr>
              <a:t>Интернет-сайт		</a:t>
            </a:r>
            <a:r>
              <a:rPr lang="en-US" sz="2200" dirty="0" smtClean="0">
                <a:latin typeface="Bahnschrift Light" panose="020B0502040204020203" pitchFamily="34" charset="0"/>
              </a:rPr>
              <a:t>http</a:t>
            </a:r>
            <a:r>
              <a:rPr lang="ru-RU" sz="2200" dirty="0" smtClean="0">
                <a:latin typeface="Bahnschrift Light" panose="020B0502040204020203" pitchFamily="34" charset="0"/>
              </a:rPr>
              <a:t>://</a:t>
            </a:r>
            <a:r>
              <a:rPr lang="en-US" sz="2200" dirty="0" smtClean="0">
                <a:latin typeface="Bahnschrift Light" panose="020B0502040204020203" pitchFamily="34" charset="0"/>
              </a:rPr>
              <a:t>bsac.by</a:t>
            </a:r>
            <a:r>
              <a:rPr lang="ru-RU" sz="2200" dirty="0" smtClean="0">
                <a:latin typeface="Bahnschrift Light" panose="020B0502040204020203" pitchFamily="34" charset="0"/>
              </a:rPr>
              <a:t>/</a:t>
            </a:r>
            <a:br>
              <a:rPr lang="ru-RU" sz="2200" dirty="0" smtClean="0">
                <a:latin typeface="Bahnschrift Light" panose="020B0502040204020203" pitchFamily="34" charset="0"/>
              </a:rPr>
            </a:br>
            <a:r>
              <a:rPr lang="en-US" sz="2200" dirty="0" smtClean="0">
                <a:latin typeface="Bahnschrift Light" panose="020B0502040204020203" pitchFamily="34" charset="0"/>
              </a:rPr>
              <a:t>E</a:t>
            </a:r>
            <a:r>
              <a:rPr lang="ru-RU" sz="2200" dirty="0" smtClean="0">
                <a:latin typeface="Bahnschrift Light" panose="020B0502040204020203" pitchFamily="34" charset="0"/>
              </a:rPr>
              <a:t>-</a:t>
            </a:r>
            <a:r>
              <a:rPr lang="en-US" sz="2200" dirty="0" smtClean="0">
                <a:latin typeface="Bahnschrift Light" panose="020B0502040204020203" pitchFamily="34" charset="0"/>
              </a:rPr>
              <a:t>mail			</a:t>
            </a:r>
            <a:r>
              <a:rPr lang="ru-RU" sz="2200" dirty="0" smtClean="0">
                <a:latin typeface="Bahnschrift Light" panose="020B0502040204020203" pitchFamily="34" charset="0"/>
              </a:rPr>
              <a:t>	</a:t>
            </a:r>
            <a:r>
              <a:rPr lang="en-US" sz="2200" dirty="0" smtClean="0">
                <a:latin typeface="Bahnschrift Light" panose="020B0502040204020203" pitchFamily="34" charset="0"/>
              </a:rPr>
              <a:t>ipe.bgas@gmail.com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626" y="5491480"/>
            <a:ext cx="5268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Bahnschrift Light" panose="020B0502040204020203" pitchFamily="34" charset="0"/>
              </a:rPr>
              <a:t>ЖДЕМ ВАС В</a:t>
            </a:r>
            <a:r>
              <a:rPr lang="en-US" sz="2200" dirty="0" smtClean="0">
                <a:latin typeface="Bahnschrift Light" panose="020B0502040204020203" pitchFamily="34" charset="0"/>
              </a:rPr>
              <a:t> </a:t>
            </a:r>
            <a:r>
              <a:rPr lang="ru-RU" sz="2200" dirty="0" smtClean="0">
                <a:latin typeface="Bahnschrift Light" panose="020B0502040204020203" pitchFamily="34" charset="0"/>
              </a:rPr>
              <a:t>ОП «Колледж информационно-коммуникационных</a:t>
            </a:r>
            <a:r>
              <a:rPr lang="ru-RU" sz="2200" dirty="0">
                <a:latin typeface="Bahnschrift Light" panose="020B0502040204020203" pitchFamily="34" charset="0"/>
              </a:rPr>
              <a:t> </a:t>
            </a:r>
            <a:r>
              <a:rPr lang="ru-RU" sz="2200" dirty="0" smtClean="0">
                <a:latin typeface="Bahnschrift Light" panose="020B0502040204020203" pitchFamily="34" charset="0"/>
              </a:rPr>
              <a:t>технологий»!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3440" y="2660904"/>
            <a:ext cx="5044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440" y="4928616"/>
            <a:ext cx="6335929" cy="27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44756" y="34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05" y="593685"/>
            <a:ext cx="1744076" cy="17440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5419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54" y="3949104"/>
            <a:ext cx="569310" cy="501226"/>
          </a:xfrm>
          <a:prstGeom prst="flowChartConnector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0095" y="4015051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Light" panose="020B0502040204020203" pitchFamily="34" charset="0"/>
              </a:rPr>
              <a:t>Telegram</a:t>
            </a:r>
            <a:endParaRPr lang="be-BY" dirty="0">
              <a:latin typeface="Bahnschrift Light" panose="020B0502040204020203" pitchFamily="34" charset="0"/>
            </a:endParaRPr>
          </a:p>
        </p:txBody>
      </p:sp>
      <p:pic>
        <p:nvPicPr>
          <p:cNvPr id="6" name="Рисунок 5" descr="http://qrcoder.ru/code/?https%3A%2F%2Ft.me%2F%2B7g2qJktHus8xODYy&amp;4&amp;0"/>
          <p:cNvPicPr/>
          <p:nvPr/>
        </p:nvPicPr>
        <p:blipFill>
          <a:blip r:embed="rId3"/>
          <a:srcRect l="7869" t="7563" r="8740" b="8403"/>
          <a:stretch>
            <a:fillRect/>
          </a:stretch>
        </p:blipFill>
        <p:spPr bwMode="auto">
          <a:xfrm>
            <a:off x="4695479" y="3123728"/>
            <a:ext cx="2525886" cy="28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22088" y="329112"/>
            <a:ext cx="787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Bahnschrift Light" panose="020B0502040204020203" pitchFamily="34" charset="0"/>
              </a:rPr>
              <a:t>Приглашаем вступить в </a:t>
            </a:r>
            <a:br>
              <a:rPr lang="ru-RU" sz="2200" dirty="0" smtClean="0">
                <a:latin typeface="Bahnschrift Light" panose="020B0502040204020203" pitchFamily="34" charset="0"/>
              </a:rPr>
            </a:br>
            <a:r>
              <a:rPr lang="en-US" sz="2200" dirty="0" smtClean="0">
                <a:latin typeface="Bahnschrift Light" panose="020B0502040204020203" pitchFamily="34" charset="0"/>
              </a:rPr>
              <a:t>Telegram-</a:t>
            </a:r>
            <a:r>
              <a:rPr lang="ru-RU" sz="2200" dirty="0" smtClean="0">
                <a:latin typeface="Bahnschrift Light" panose="020B0502040204020203" pitchFamily="34" charset="0"/>
              </a:rPr>
              <a:t>сообщество «Абитуриент Академии связи 2024»</a:t>
            </a:r>
            <a:endParaRPr lang="be-BY" sz="2200" dirty="0"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92" y="1233580"/>
            <a:ext cx="8399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Light" panose="020B0502040204020203" pitchFamily="34" charset="0"/>
              </a:rPr>
              <a:t>Полное информационное сопровождение и консультации специалистов приемной комиссии учреждения образования</a:t>
            </a:r>
            <a:br>
              <a:rPr lang="ru-RU" sz="2000" dirty="0" smtClean="0">
                <a:latin typeface="Bahnschrift Light" panose="020B0502040204020203" pitchFamily="34" charset="0"/>
              </a:rPr>
            </a:br>
            <a:r>
              <a:rPr lang="ru-RU" sz="2000" dirty="0" smtClean="0">
                <a:latin typeface="Bahnschrift Light" panose="020B0502040204020203" pitchFamily="34" charset="0"/>
              </a:rPr>
              <a:t>«Белорусская государственная академия связи»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7080" y="2503050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Сканируйте </a:t>
            </a:r>
            <a:r>
              <a:rPr lang="en-US" sz="2000" dirty="0" smtClean="0">
                <a:latin typeface="Bahnschrift Light" panose="020B0502040204020203" pitchFamily="34" charset="0"/>
              </a:rPr>
              <a:t>QR</a:t>
            </a:r>
            <a:r>
              <a:rPr lang="ru-RU" sz="2000" dirty="0" smtClean="0">
                <a:latin typeface="Bahnschrift Light" panose="020B0502040204020203" pitchFamily="34" charset="0"/>
              </a:rPr>
              <a:t>-код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0220" y="6150192"/>
            <a:ext cx="6191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hnschrift Light" panose="020B0502040204020203" pitchFamily="34" charset="0"/>
              </a:rPr>
              <a:t>QR</a:t>
            </a:r>
            <a:r>
              <a:rPr lang="ru-RU" sz="2000" dirty="0" smtClean="0">
                <a:latin typeface="Bahnschrift Light" panose="020B0502040204020203" pitchFamily="34" charset="0"/>
              </a:rPr>
              <a:t>-код есть также на нашем сайте </a:t>
            </a:r>
            <a:r>
              <a:rPr lang="en-US" sz="2000" dirty="0">
                <a:latin typeface="Bahnschrift Light" panose="020B0502040204020203" pitchFamily="34" charset="0"/>
              </a:rPr>
              <a:t>http</a:t>
            </a:r>
            <a:r>
              <a:rPr lang="ru-RU" sz="2000" dirty="0">
                <a:latin typeface="Bahnschrift Light" panose="020B0502040204020203" pitchFamily="34" charset="0"/>
              </a:rPr>
              <a:t>://</a:t>
            </a:r>
            <a:r>
              <a:rPr lang="en-US" sz="2000" dirty="0">
                <a:latin typeface="Bahnschrift Light" panose="020B0502040204020203" pitchFamily="34" charset="0"/>
              </a:rPr>
              <a:t>bsac.by</a:t>
            </a:r>
            <a:r>
              <a:rPr lang="ru-RU" sz="2000" dirty="0">
                <a:latin typeface="Bahnschrift Light" panose="020B0502040204020203" pitchFamily="34" charset="0"/>
              </a:rPr>
              <a:t>/</a:t>
            </a:r>
            <a:r>
              <a:rPr lang="ru-RU" sz="2000" dirty="0" smtClean="0">
                <a:latin typeface="Bahnschrift Light" panose="020B0502040204020203" pitchFamily="34" charset="0"/>
              </a:rPr>
              <a:t> 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2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7475977" y="-4599223"/>
            <a:ext cx="5375780" cy="8810846"/>
            <a:chOff x="6506927" y="-721704"/>
            <a:chExt cx="5375780" cy="8810846"/>
          </a:xfrm>
          <a:blipFill>
            <a:blip r:embed="rId2"/>
            <a:stretch>
              <a:fillRect/>
            </a:stretch>
          </a:blipFill>
        </p:grpSpPr>
        <p:sp>
          <p:nvSpPr>
            <p:cNvPr id="34" name="Шестиугольник 33"/>
            <p:cNvSpPr/>
            <p:nvPr/>
          </p:nvSpPr>
          <p:spPr>
            <a:xfrm rot="5400000">
              <a:off x="8485293" y="1436206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35" name="Шестиугольник 34"/>
            <p:cNvSpPr/>
            <p:nvPr/>
          </p:nvSpPr>
          <p:spPr>
            <a:xfrm rot="5400000">
              <a:off x="9814891" y="1436206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36" name="Шестиугольник 35"/>
            <p:cNvSpPr/>
            <p:nvPr/>
          </p:nvSpPr>
          <p:spPr>
            <a:xfrm rot="5400000">
              <a:off x="7155695" y="1427507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37" name="Шестиугольник 36"/>
            <p:cNvSpPr/>
            <p:nvPr/>
          </p:nvSpPr>
          <p:spPr>
            <a:xfrm rot="5400000">
              <a:off x="9178786" y="248844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38" name="Шестиугольник 37"/>
            <p:cNvSpPr/>
            <p:nvPr/>
          </p:nvSpPr>
          <p:spPr>
            <a:xfrm rot="5400000">
              <a:off x="10508384" y="248844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39" name="Шестиугольник 38"/>
            <p:cNvSpPr/>
            <p:nvPr/>
          </p:nvSpPr>
          <p:spPr>
            <a:xfrm rot="5400000">
              <a:off x="7849188" y="247975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0" name="Шестиугольник 39"/>
            <p:cNvSpPr/>
            <p:nvPr/>
          </p:nvSpPr>
          <p:spPr>
            <a:xfrm rot="5400000">
              <a:off x="7791800" y="375264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1" name="Шестиугольник 40"/>
            <p:cNvSpPr/>
            <p:nvPr/>
          </p:nvSpPr>
          <p:spPr>
            <a:xfrm rot="5400000">
              <a:off x="9121398" y="375264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2" name="Шестиугольник 41"/>
            <p:cNvSpPr/>
            <p:nvPr/>
          </p:nvSpPr>
          <p:spPr>
            <a:xfrm rot="5400000">
              <a:off x="6462202" y="366565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3" name="Шестиугольник 42"/>
            <p:cNvSpPr/>
            <p:nvPr/>
          </p:nvSpPr>
          <p:spPr>
            <a:xfrm rot="5400000">
              <a:off x="8513987" y="3540692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4" name="Шестиугольник 43"/>
            <p:cNvSpPr/>
            <p:nvPr/>
          </p:nvSpPr>
          <p:spPr>
            <a:xfrm rot="5400000">
              <a:off x="9843585" y="3540692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5" name="Шестиугольник 44"/>
            <p:cNvSpPr/>
            <p:nvPr/>
          </p:nvSpPr>
          <p:spPr>
            <a:xfrm rot="5400000">
              <a:off x="7184389" y="3531993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6" name="Шестиугольник 45"/>
            <p:cNvSpPr/>
            <p:nvPr/>
          </p:nvSpPr>
          <p:spPr>
            <a:xfrm rot="5400000">
              <a:off x="9178786" y="4610333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7" name="Шестиугольник 46"/>
            <p:cNvSpPr/>
            <p:nvPr/>
          </p:nvSpPr>
          <p:spPr>
            <a:xfrm rot="5400000">
              <a:off x="10508384" y="4610333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8" name="Шестиугольник 47"/>
            <p:cNvSpPr/>
            <p:nvPr/>
          </p:nvSpPr>
          <p:spPr>
            <a:xfrm rot="5400000">
              <a:off x="7849188" y="4601634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49" name="Шестиугольник 48"/>
            <p:cNvSpPr/>
            <p:nvPr/>
          </p:nvSpPr>
          <p:spPr>
            <a:xfrm rot="5400000">
              <a:off x="8525047" y="5671275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0" name="Шестиугольник 49"/>
            <p:cNvSpPr/>
            <p:nvPr/>
          </p:nvSpPr>
          <p:spPr>
            <a:xfrm rot="5400000">
              <a:off x="9854645" y="5671275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1" name="Шестиугольник 50"/>
            <p:cNvSpPr/>
            <p:nvPr/>
          </p:nvSpPr>
          <p:spPr>
            <a:xfrm rot="5400000">
              <a:off x="7195449" y="5662576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2" name="Шестиугольник 51"/>
            <p:cNvSpPr/>
            <p:nvPr/>
          </p:nvSpPr>
          <p:spPr>
            <a:xfrm rot="5400000">
              <a:off x="9178786" y="671481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3" name="Шестиугольник 52"/>
            <p:cNvSpPr/>
            <p:nvPr/>
          </p:nvSpPr>
          <p:spPr>
            <a:xfrm rot="5400000">
              <a:off x="10508384" y="671481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4" name="Шестиугольник 53"/>
            <p:cNvSpPr/>
            <p:nvPr/>
          </p:nvSpPr>
          <p:spPr>
            <a:xfrm rot="5400000">
              <a:off x="7849188" y="670612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5" name="Шестиугольник 54"/>
            <p:cNvSpPr/>
            <p:nvPr/>
          </p:nvSpPr>
          <p:spPr>
            <a:xfrm rot="5400000">
              <a:off x="8456599" y="-66828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6" name="Шестиугольник 55"/>
            <p:cNvSpPr/>
            <p:nvPr/>
          </p:nvSpPr>
          <p:spPr>
            <a:xfrm rot="5400000">
              <a:off x="9786197" y="-668280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57" name="Шестиугольник 56"/>
            <p:cNvSpPr/>
            <p:nvPr/>
          </p:nvSpPr>
          <p:spPr>
            <a:xfrm rot="5400000">
              <a:off x="7127001" y="-676979"/>
              <a:ext cx="1419048" cy="132959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</p:grpSp>
      <p:sp>
        <p:nvSpPr>
          <p:cNvPr id="58" name="Шестиугольник 57"/>
          <p:cNvSpPr/>
          <p:nvPr/>
        </p:nvSpPr>
        <p:spPr>
          <a:xfrm rot="16200000">
            <a:off x="7475977" y="3607904"/>
            <a:ext cx="1120875" cy="1003853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9" name="Шестиугольник 58"/>
          <p:cNvSpPr/>
          <p:nvPr/>
        </p:nvSpPr>
        <p:spPr>
          <a:xfrm rot="16200000">
            <a:off x="11268149" y="4242119"/>
            <a:ext cx="664799" cy="58640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6" name="Шестиугольник 85"/>
          <p:cNvSpPr/>
          <p:nvPr/>
        </p:nvSpPr>
        <p:spPr>
          <a:xfrm rot="16200000">
            <a:off x="10813331" y="4883057"/>
            <a:ext cx="509347" cy="47867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7" name="TextBox 86"/>
          <p:cNvSpPr txBox="1"/>
          <p:nvPr/>
        </p:nvSpPr>
        <p:spPr>
          <a:xfrm>
            <a:off x="626161" y="573425"/>
            <a:ext cx="7256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Обособленное подразделение «Колледж информационно-коммуникационных технологий» организован в 2017 году и является структурным подразделением УО «Белорусская государственная академия связи»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03577" y="2544144"/>
            <a:ext cx="6276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Bahnschrift Light" panose="020B0502040204020203" pitchFamily="34" charset="0"/>
              </a:rPr>
              <a:t>В структуру </a:t>
            </a:r>
            <a:br>
              <a:rPr lang="ru-RU" sz="2200" b="1" dirty="0" smtClean="0">
                <a:latin typeface="Bahnschrift Light" panose="020B0502040204020203" pitchFamily="34" charset="0"/>
              </a:rPr>
            </a:br>
            <a:r>
              <a:rPr lang="ru-RU" sz="2400" dirty="0" smtClean="0">
                <a:latin typeface="Bahnschrift Light" panose="020B0502040204020203" pitchFamily="34" charset="0"/>
              </a:rPr>
              <a:t>«</a:t>
            </a:r>
            <a:r>
              <a:rPr lang="ru-RU" sz="2400" dirty="0">
                <a:latin typeface="Bahnschrift Light" panose="020B0502040204020203" pitchFamily="34" charset="0"/>
              </a:rPr>
              <a:t>Колледж информационно-коммуникационных технологий»</a:t>
            </a:r>
            <a:r>
              <a:rPr lang="ru-RU" sz="2200" b="1" dirty="0" smtClean="0">
                <a:latin typeface="Bahnschrift Light" panose="020B0502040204020203" pitchFamily="34" charset="0"/>
              </a:rPr>
              <a:t> </a:t>
            </a:r>
            <a:br>
              <a:rPr lang="ru-RU" sz="2200" b="1" dirty="0" smtClean="0">
                <a:latin typeface="Bahnschrift Light" panose="020B0502040204020203" pitchFamily="34" charset="0"/>
              </a:rPr>
            </a:br>
            <a:r>
              <a:rPr lang="ru-RU" sz="2200" b="1" dirty="0" smtClean="0">
                <a:latin typeface="Bahnschrift Light" panose="020B0502040204020203" pitchFamily="34" charset="0"/>
              </a:rPr>
              <a:t>входит 4 отделения:</a:t>
            </a:r>
            <a:endParaRPr lang="be-BY" sz="2200" b="1" dirty="0">
              <a:latin typeface="Bahnschrift Ligh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7040" y="4202924"/>
            <a:ext cx="82285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- Отделение почтовых и информационных технологий</a:t>
            </a:r>
          </a:p>
          <a:p>
            <a:r>
              <a:rPr lang="ru-RU" sz="2000" dirty="0" smtClean="0">
                <a:latin typeface="Bahnschrift Light" panose="020B0502040204020203" pitchFamily="34" charset="0"/>
              </a:rPr>
              <a:t/>
            </a:r>
            <a:br>
              <a:rPr lang="ru-RU" sz="2000" dirty="0" smtClean="0">
                <a:latin typeface="Bahnschrift Light" panose="020B0502040204020203" pitchFamily="34" charset="0"/>
              </a:rPr>
            </a:br>
            <a:r>
              <a:rPr lang="ru-RU" sz="2000" dirty="0" smtClean="0">
                <a:latin typeface="Bahnschrift Light" panose="020B0502040204020203" pitchFamily="34" charset="0"/>
              </a:rPr>
              <a:t>- Отделение систем и сетей телекоммуникаций </a:t>
            </a:r>
          </a:p>
          <a:p>
            <a:r>
              <a:rPr lang="ru-RU" sz="2000" dirty="0" smtClean="0">
                <a:latin typeface="Bahnschrift Light" panose="020B0502040204020203" pitchFamily="34" charset="0"/>
              </a:rPr>
              <a:t/>
            </a:r>
            <a:br>
              <a:rPr lang="ru-RU" sz="2000" dirty="0" smtClean="0">
                <a:latin typeface="Bahnschrift Light" panose="020B0502040204020203" pitchFamily="34" charset="0"/>
              </a:rPr>
            </a:br>
            <a:r>
              <a:rPr lang="ru-RU" sz="2000" dirty="0" smtClean="0">
                <a:latin typeface="Bahnschrift Light" panose="020B0502040204020203" pitchFamily="34" charset="0"/>
              </a:rPr>
              <a:t>- Отделение систем средств радиосвязи и цифрового телевидения</a:t>
            </a:r>
          </a:p>
          <a:p>
            <a:r>
              <a:rPr lang="ru-RU" sz="2000" dirty="0" smtClean="0">
                <a:latin typeface="Bahnschrift Light" panose="020B0502040204020203" pitchFamily="34" charset="0"/>
              </a:rPr>
              <a:t/>
            </a:r>
            <a:br>
              <a:rPr lang="ru-RU" sz="2000" dirty="0" smtClean="0">
                <a:latin typeface="Bahnschrift Light" panose="020B0502040204020203" pitchFamily="34" charset="0"/>
              </a:rPr>
            </a:br>
            <a:r>
              <a:rPr lang="ru-RU" sz="2000" dirty="0" smtClean="0">
                <a:latin typeface="Bahnschrift Light" panose="020B0502040204020203" pitchFamily="34" charset="0"/>
              </a:rPr>
              <a:t>- Отделение заочного и дистанционного образования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23434" y="2261493"/>
            <a:ext cx="6811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77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tx1">
                  <a:alpha val="66000"/>
                  <a:lumMod val="92000"/>
                  <a:lumOff val="8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2592" y="309717"/>
            <a:ext cx="4746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Образовательный процесс </a:t>
            </a:r>
            <a:br>
              <a:rPr lang="ru-RU" sz="28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организуют</a:t>
            </a:r>
            <a:endParaRPr lang="be-BY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733" y="309717"/>
            <a:ext cx="11608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endParaRPr lang="ru-RU" sz="24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12 кафедр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и 5 филиалов кафедр на производстве:</a:t>
            </a:r>
            <a:endParaRPr lang="be-BY" sz="2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461" y="1793113"/>
            <a:ext cx="117408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24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Филиал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кафедры ОТПС при </a:t>
            </a: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РУП «Белпочта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»;</a:t>
            </a:r>
            <a:b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Филиал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кафедры ТКС при ОАО «Гипросвязь»;</a:t>
            </a:r>
            <a:b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Филиал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кафедры ИКТ при ООО «</a:t>
            </a:r>
            <a:r>
              <a:rPr lang="ru-RU" sz="2400" b="1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Трансинет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логистическая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платформа»;</a:t>
            </a:r>
            <a:b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Филиал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кафедры ИКТ </a:t>
            </a: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при ООО «Специализированное</a:t>
            </a:r>
            <a:r>
              <a:rPr lang="en-US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конструкторское</a:t>
            </a:r>
            <a:r>
              <a:rPr lang="en-US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бюро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«Радиотехпроект»;</a:t>
            </a:r>
            <a:b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Филиал </a:t>
            </a:r>
            <a:r>
              <a:rPr lang="ru-RU" sz="2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кафедры РИТ при ОАО «Горизонт».</a:t>
            </a:r>
          </a:p>
        </p:txBody>
      </p:sp>
    </p:spTree>
    <p:extLst>
      <p:ext uri="{BB962C8B-B14F-4D97-AF65-F5344CB8AC3E}">
        <p14:creationId xmlns:p14="http://schemas.microsoft.com/office/powerpoint/2010/main" val="213687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465198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3724" y="452440"/>
            <a:ext cx="2502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ahnschrift Light" panose="020B0502040204020203" pitchFamily="34" charset="0"/>
              </a:rPr>
              <a:t/>
            </a:r>
            <a:br>
              <a:rPr lang="ru-RU" sz="2400" dirty="0" smtClean="0">
                <a:latin typeface="Bahnschrift Light" panose="020B0502040204020203" pitchFamily="34" charset="0"/>
              </a:rPr>
            </a:br>
            <a:r>
              <a:rPr lang="ru-RU" sz="2400" b="1" dirty="0" smtClean="0">
                <a:latin typeface="Bahnschrift Light" panose="020B0502040204020203" pitchFamily="34" charset="0"/>
              </a:rPr>
              <a:t>(база 9 классов)</a:t>
            </a:r>
            <a:endParaRPr lang="be-BY" sz="2400" b="1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994" y="233741"/>
            <a:ext cx="890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Специальности уровня среднего специального образования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771" y="1493916"/>
            <a:ext cx="11913405" cy="29238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  <a:br>
              <a:rPr lang="ru-RU" sz="2300" dirty="0" smtClean="0">
                <a:latin typeface="Bahnschrift Light" panose="020B0502040204020203" pitchFamily="34" charset="0"/>
              </a:rPr>
            </a:br>
            <a:r>
              <a:rPr lang="ru-RU" sz="2300" dirty="0" smtClean="0">
                <a:latin typeface="Bahnschrift Light" panose="020B0502040204020203" pitchFamily="34" charset="0"/>
              </a:rPr>
              <a:t>-</a:t>
            </a:r>
            <a:r>
              <a:rPr lang="ru-RU" sz="2300" b="1" dirty="0" smtClean="0">
                <a:latin typeface="Bahnschrift Light" panose="020B0502040204020203" pitchFamily="34" charset="0"/>
              </a:rPr>
              <a:t>Тестирование  программного обеспечения (3 года)</a:t>
            </a:r>
            <a:br>
              <a:rPr lang="ru-RU" sz="2300" b="1" dirty="0" smtClean="0">
                <a:latin typeface="Bahnschrift Light" panose="020B0502040204020203" pitchFamily="34" charset="0"/>
              </a:rPr>
            </a:br>
            <a:endParaRPr lang="ru-RU" sz="2300" b="1" dirty="0" smtClean="0">
              <a:latin typeface="Bahnschrift Light" panose="020B0502040204020203" pitchFamily="34" charset="0"/>
            </a:endParaRP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-Почтовая </a:t>
            </a:r>
            <a:r>
              <a:rPr lang="ru-RU" sz="2300" b="1" dirty="0">
                <a:latin typeface="Bahnschrift Light" panose="020B0502040204020203" pitchFamily="34" charset="0"/>
              </a:rPr>
              <a:t>деятельность (3 года)</a:t>
            </a:r>
            <a:endParaRPr lang="be-BY" sz="2300" b="1" dirty="0"/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	</a:t>
            </a: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-Разработка и сопровождение веб-ресурсов (3 года 10 месяцев)</a:t>
            </a:r>
            <a:br>
              <a:rPr lang="ru-RU" sz="2300" b="1" dirty="0" smtClean="0">
                <a:latin typeface="Bahnschrift Light" panose="020B0502040204020203" pitchFamily="34" charset="0"/>
              </a:rPr>
            </a:br>
            <a:r>
              <a:rPr lang="ru-RU" sz="2300" b="1" dirty="0" smtClean="0">
                <a:latin typeface="Bahnschrift Light" panose="020B0502040204020203" pitchFamily="34" charset="0"/>
              </a:rPr>
              <a:t>			</a:t>
            </a: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-Техническая эксплуатация систем и сетей телекоммуникаций (3 года 10 месяцев)</a:t>
            </a:r>
            <a:endParaRPr lang="be-BY" sz="2300" b="1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8" y="4132821"/>
            <a:ext cx="12037050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  <a:br>
              <a:rPr lang="ru-RU" sz="2300" dirty="0" smtClean="0">
                <a:latin typeface="Bahnschrift Light" panose="020B0502040204020203" pitchFamily="34" charset="0"/>
              </a:rPr>
            </a:br>
            <a:r>
              <a:rPr lang="ru-RU" sz="2300" dirty="0" smtClean="0">
                <a:latin typeface="Bahnschrift Light" panose="020B0502040204020203" pitchFamily="34" charset="0"/>
              </a:rPr>
              <a:t>-</a:t>
            </a:r>
            <a:r>
              <a:rPr lang="ru-RU" sz="2300" b="1" dirty="0" smtClean="0">
                <a:latin typeface="Bahnschrift Light" panose="020B0502040204020203" pitchFamily="34" charset="0"/>
              </a:rPr>
              <a:t>Информационные кабельные </a:t>
            </a:r>
            <a:r>
              <a:rPr lang="ru-RU" sz="2300" b="1" dirty="0">
                <a:latin typeface="Bahnschrift Light" panose="020B0502040204020203" pitchFamily="34" charset="0"/>
              </a:rPr>
              <a:t>сети (3 года 10 месяцев)</a:t>
            </a:r>
            <a:r>
              <a:rPr lang="ru-RU" sz="2300" dirty="0">
                <a:latin typeface="Bahnschrift Light" panose="020B0502040204020203" pitchFamily="34" charset="0"/>
              </a:rPr>
              <a:t/>
            </a:r>
            <a:br>
              <a:rPr lang="ru-RU" sz="2300" dirty="0">
                <a:latin typeface="Bahnschrift Light" panose="020B0502040204020203" pitchFamily="34" charset="0"/>
              </a:rPr>
            </a:br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  <a:endParaRPr lang="ru-RU" sz="2300" dirty="0">
              <a:latin typeface="Bahnschrift Light" panose="020B0502040204020203" pitchFamily="34" charset="0"/>
            </a:endParaRP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-Техническая </a:t>
            </a:r>
            <a:r>
              <a:rPr lang="ru-RU" sz="2300" b="1" dirty="0">
                <a:latin typeface="Bahnschrift Light" panose="020B0502040204020203" pitchFamily="34" charset="0"/>
              </a:rPr>
              <a:t>эксплуатация </a:t>
            </a:r>
            <a:r>
              <a:rPr lang="ru-RU" sz="2300" b="1" dirty="0" smtClean="0">
                <a:latin typeface="Bahnschrift Light" panose="020B0502040204020203" pitchFamily="34" charset="0"/>
              </a:rPr>
              <a:t>систем радиосвязи,</a:t>
            </a:r>
            <a:r>
              <a:rPr lang="ru-RU" sz="2300" b="1" dirty="0">
                <a:latin typeface="Bahnschrift Light" panose="020B0502040204020203" pitchFamily="34" charset="0"/>
              </a:rPr>
              <a:t> </a:t>
            </a:r>
            <a:r>
              <a:rPr lang="ru-RU" sz="2300" b="1" dirty="0" smtClean="0">
                <a:latin typeface="Bahnschrift Light" panose="020B0502040204020203" pitchFamily="34" charset="0"/>
              </a:rPr>
              <a:t>радиовещания и </a:t>
            </a:r>
            <a:r>
              <a:rPr lang="ru-RU" sz="2300" b="1" dirty="0">
                <a:latin typeface="Bahnschrift Light" panose="020B0502040204020203" pitchFamily="34" charset="0"/>
              </a:rPr>
              <a:t>телевидения </a:t>
            </a:r>
            <a:r>
              <a:rPr lang="ru-RU" sz="2300" b="1" dirty="0" smtClean="0">
                <a:latin typeface="Bahnschrift Light" panose="020B0502040204020203" pitchFamily="34" charset="0"/>
              </a:rPr>
              <a:t/>
            </a:r>
            <a:br>
              <a:rPr lang="ru-RU" sz="2300" b="1" dirty="0" smtClean="0">
                <a:latin typeface="Bahnschrift Light" panose="020B0502040204020203" pitchFamily="34" charset="0"/>
              </a:rPr>
            </a:br>
            <a:r>
              <a:rPr lang="ru-RU" sz="2300" b="1" dirty="0" smtClean="0">
                <a:latin typeface="Bahnschrift Light" panose="020B0502040204020203" pitchFamily="34" charset="0"/>
              </a:rPr>
              <a:t>										(</a:t>
            </a:r>
            <a:r>
              <a:rPr lang="ru-RU" sz="2300" b="1" dirty="0">
                <a:latin typeface="Bahnschrift Light" panose="020B0502040204020203" pitchFamily="34" charset="0"/>
              </a:rPr>
              <a:t>3 года 10 месяцев)</a:t>
            </a:r>
            <a:r>
              <a:rPr lang="ru-RU" sz="2300" dirty="0">
                <a:latin typeface="Bahnschrift Light" panose="020B0502040204020203" pitchFamily="34" charset="0"/>
              </a:rPr>
              <a:t/>
            </a:r>
            <a:br>
              <a:rPr lang="ru-RU" sz="2300" dirty="0">
                <a:latin typeface="Bahnschrift Light" panose="020B0502040204020203" pitchFamily="34" charset="0"/>
              </a:rPr>
            </a:br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69056" y="1343153"/>
            <a:ext cx="8491002" cy="42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7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8634822" y="2524607"/>
            <a:ext cx="1222513" cy="123245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2027948" y="5407780"/>
            <a:ext cx="1222513" cy="123245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Блок-схема: узел 9"/>
          <p:cNvSpPr/>
          <p:nvPr/>
        </p:nvSpPr>
        <p:spPr>
          <a:xfrm>
            <a:off x="5768009" y="3964848"/>
            <a:ext cx="1222513" cy="123245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TextBox 1"/>
          <p:cNvSpPr txBox="1"/>
          <p:nvPr/>
        </p:nvSpPr>
        <p:spPr>
          <a:xfrm>
            <a:off x="4582632" y="597527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ahnschrift Light" panose="020B0502040204020203" pitchFamily="34" charset="0"/>
              </a:rPr>
              <a:t/>
            </a:r>
            <a:br>
              <a:rPr lang="ru-RU" sz="2400" dirty="0" smtClean="0">
                <a:latin typeface="Bahnschrift Light" panose="020B0502040204020203" pitchFamily="34" charset="0"/>
              </a:rPr>
            </a:br>
            <a:r>
              <a:rPr lang="ru-RU" sz="2400" b="1" dirty="0" smtClean="0">
                <a:latin typeface="Bahnschrift Light" panose="020B0502040204020203" pitchFamily="34" charset="0"/>
              </a:rPr>
              <a:t>(база 11 классов)</a:t>
            </a:r>
            <a:endParaRPr lang="be-BY" sz="2400" b="1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342" y="143222"/>
            <a:ext cx="890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ahnschrift Light" panose="020B0502040204020203" pitchFamily="34" charset="0"/>
              </a:rPr>
              <a:t>Специальности</a:t>
            </a:r>
            <a:r>
              <a:rPr lang="en-US" sz="2400" dirty="0" smtClean="0">
                <a:latin typeface="Bahnschrift Light" panose="020B0502040204020203" pitchFamily="34" charset="0"/>
              </a:rPr>
              <a:t> </a:t>
            </a:r>
            <a:r>
              <a:rPr lang="ru-RU" sz="2400" dirty="0" smtClean="0">
                <a:latin typeface="Bahnschrift Light" panose="020B0502040204020203" pitchFamily="34" charset="0"/>
              </a:rPr>
              <a:t>уровня среднего специального образования</a:t>
            </a:r>
            <a:br>
              <a:rPr lang="ru-RU" sz="2400" dirty="0" smtClean="0">
                <a:latin typeface="Bahnschrift Light" panose="020B0502040204020203" pitchFamily="34" charset="0"/>
              </a:rPr>
            </a:br>
            <a:r>
              <a:rPr lang="ru-RU" sz="2400" dirty="0" smtClean="0">
                <a:latin typeface="Bahnschrift Light" panose="020B0502040204020203" pitchFamily="34" charset="0"/>
              </a:rPr>
              <a:t>дневная форма обучения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0293995" y="374543"/>
            <a:ext cx="1222513" cy="123245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7321" y="5276088"/>
            <a:ext cx="115778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281" y="1624400"/>
            <a:ext cx="11913405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  <a:br>
              <a:rPr lang="ru-RU" sz="2300" dirty="0" smtClean="0">
                <a:latin typeface="Bahnschrift Light" panose="020B0502040204020203" pitchFamily="34" charset="0"/>
              </a:rPr>
            </a:br>
            <a:r>
              <a:rPr lang="ru-RU" sz="2300" dirty="0" smtClean="0">
                <a:latin typeface="Bahnschrift Light" panose="020B0502040204020203" pitchFamily="34" charset="0"/>
              </a:rPr>
              <a:t>-</a:t>
            </a:r>
            <a:r>
              <a:rPr lang="ru-RU" sz="2300" b="1" dirty="0" smtClean="0">
                <a:latin typeface="Bahnschrift Light" panose="020B0502040204020203" pitchFamily="34" charset="0"/>
              </a:rPr>
              <a:t>Тестирование  программного обеспечения (2 года)</a:t>
            </a:r>
            <a:br>
              <a:rPr lang="ru-RU" sz="2300" b="1" dirty="0" smtClean="0">
                <a:latin typeface="Bahnschrift Light" panose="020B0502040204020203" pitchFamily="34" charset="0"/>
              </a:rPr>
            </a:br>
            <a:endParaRPr lang="ru-RU" sz="2300" b="1" dirty="0" smtClean="0">
              <a:latin typeface="Bahnschrift Light" panose="020B0502040204020203" pitchFamily="34" charset="0"/>
            </a:endParaRP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-Почтовая </a:t>
            </a:r>
            <a:r>
              <a:rPr lang="ru-RU" sz="2300" b="1" dirty="0">
                <a:latin typeface="Bahnschrift Light" panose="020B0502040204020203" pitchFamily="34" charset="0"/>
              </a:rPr>
              <a:t>деятельность </a:t>
            </a:r>
            <a:r>
              <a:rPr lang="ru-RU" sz="2300" b="1" dirty="0" smtClean="0">
                <a:latin typeface="Bahnschrift Light" panose="020B0502040204020203" pitchFamily="34" charset="0"/>
              </a:rPr>
              <a:t>(2 </a:t>
            </a:r>
            <a:r>
              <a:rPr lang="ru-RU" sz="2300" b="1" dirty="0">
                <a:latin typeface="Bahnschrift Light" panose="020B0502040204020203" pitchFamily="34" charset="0"/>
              </a:rPr>
              <a:t>года</a:t>
            </a:r>
            <a:r>
              <a:rPr lang="ru-RU" sz="2300" b="1" dirty="0" smtClean="0">
                <a:latin typeface="Bahnschrift Light" panose="020B0502040204020203" pitchFamily="34" charset="0"/>
              </a:rPr>
              <a:t>)</a:t>
            </a:r>
            <a:br>
              <a:rPr lang="ru-RU" sz="2300" b="1" dirty="0" smtClean="0">
                <a:latin typeface="Bahnschrift Light" panose="020B0502040204020203" pitchFamily="34" charset="0"/>
              </a:rPr>
            </a:br>
            <a:r>
              <a:rPr lang="ru-RU" sz="2300" b="1" dirty="0" smtClean="0">
                <a:latin typeface="Bahnschrift Light" panose="020B0502040204020203" pitchFamily="34" charset="0"/>
              </a:rPr>
              <a:t>			</a:t>
            </a: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-Техническая эксплуатация систем и сетей телекоммуникаций (2 года 10 месяцев)</a:t>
            </a:r>
            <a:endParaRPr lang="be-BY" sz="2300" b="1" dirty="0">
              <a:latin typeface="Bahnschrift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81" y="3545732"/>
            <a:ext cx="12037050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  <a:endParaRPr lang="ru-RU" sz="2300" dirty="0">
              <a:latin typeface="Bahnschrift Light" panose="020B0502040204020203" pitchFamily="34" charset="0"/>
            </a:endParaRPr>
          </a:p>
          <a:p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  <a:endParaRPr lang="ru-RU" sz="2300" dirty="0">
              <a:latin typeface="Bahnschrift Light" panose="020B0502040204020203" pitchFamily="34" charset="0"/>
            </a:endParaRPr>
          </a:p>
          <a:p>
            <a:r>
              <a:rPr lang="ru-RU" sz="2300" b="1" dirty="0" smtClean="0">
                <a:latin typeface="Bahnschrift Light" panose="020B0502040204020203" pitchFamily="34" charset="0"/>
              </a:rPr>
              <a:t>-Техническая </a:t>
            </a:r>
            <a:r>
              <a:rPr lang="ru-RU" sz="2300" b="1" dirty="0">
                <a:latin typeface="Bahnschrift Light" panose="020B0502040204020203" pitchFamily="34" charset="0"/>
              </a:rPr>
              <a:t>эксплуатация </a:t>
            </a:r>
            <a:r>
              <a:rPr lang="ru-RU" sz="2300" b="1" dirty="0" smtClean="0">
                <a:latin typeface="Bahnschrift Light" panose="020B0502040204020203" pitchFamily="34" charset="0"/>
              </a:rPr>
              <a:t>систем радиосвязи,</a:t>
            </a:r>
            <a:r>
              <a:rPr lang="ru-RU" sz="2300" b="1" dirty="0">
                <a:latin typeface="Bahnschrift Light" panose="020B0502040204020203" pitchFamily="34" charset="0"/>
              </a:rPr>
              <a:t> </a:t>
            </a:r>
            <a:r>
              <a:rPr lang="ru-RU" sz="2300" b="1" dirty="0" smtClean="0">
                <a:latin typeface="Bahnschrift Light" panose="020B0502040204020203" pitchFamily="34" charset="0"/>
              </a:rPr>
              <a:t>радиовещания и </a:t>
            </a:r>
            <a:r>
              <a:rPr lang="ru-RU" sz="2300" b="1" dirty="0">
                <a:latin typeface="Bahnschrift Light" panose="020B0502040204020203" pitchFamily="34" charset="0"/>
              </a:rPr>
              <a:t>телевидения </a:t>
            </a:r>
            <a:r>
              <a:rPr lang="ru-RU" sz="2300" b="1" dirty="0" smtClean="0">
                <a:latin typeface="Bahnschrift Light" panose="020B0502040204020203" pitchFamily="34" charset="0"/>
              </a:rPr>
              <a:t/>
            </a:r>
            <a:br>
              <a:rPr lang="ru-RU" sz="2300" b="1" dirty="0" smtClean="0">
                <a:latin typeface="Bahnschrift Light" panose="020B0502040204020203" pitchFamily="34" charset="0"/>
              </a:rPr>
            </a:br>
            <a:r>
              <a:rPr lang="ru-RU" sz="2300" b="1" dirty="0" smtClean="0">
                <a:latin typeface="Bahnschrift Light" panose="020B0502040204020203" pitchFamily="34" charset="0"/>
              </a:rPr>
              <a:t>										(2 </a:t>
            </a:r>
            <a:r>
              <a:rPr lang="ru-RU" sz="2300" b="1" dirty="0">
                <a:latin typeface="Bahnschrift Light" panose="020B0502040204020203" pitchFamily="34" charset="0"/>
              </a:rPr>
              <a:t>года 10 месяцев)</a:t>
            </a:r>
            <a:r>
              <a:rPr lang="ru-RU" sz="2300" dirty="0">
                <a:latin typeface="Bahnschrift Light" panose="020B0502040204020203" pitchFamily="34" charset="0"/>
              </a:rPr>
              <a:t/>
            </a:r>
            <a:br>
              <a:rPr lang="ru-RU" sz="2300" dirty="0">
                <a:latin typeface="Bahnschrift Light" panose="020B0502040204020203" pitchFamily="34" charset="0"/>
              </a:rPr>
            </a:br>
            <a:r>
              <a:rPr lang="ru-RU" sz="2300" dirty="0" smtClean="0">
                <a:latin typeface="Bahnschrift Light" panose="020B0502040204020203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6065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359" y="650077"/>
            <a:ext cx="3256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ahnschrift Light" panose="020B0502040204020203" pitchFamily="34" charset="0"/>
              </a:rPr>
              <a:t/>
            </a:r>
            <a:br>
              <a:rPr lang="ru-RU" sz="2400" b="1" dirty="0" smtClean="0">
                <a:latin typeface="Bahnschrift Light" panose="020B0502040204020203" pitchFamily="34" charset="0"/>
              </a:rPr>
            </a:br>
            <a:r>
              <a:rPr lang="ru-RU" sz="2400" b="1" dirty="0" smtClean="0">
                <a:latin typeface="Bahnschrift Light" panose="020B0502040204020203" pitchFamily="34" charset="0"/>
              </a:rPr>
              <a:t>(база 11 классов, ПТО)</a:t>
            </a:r>
            <a:endParaRPr lang="be-BY" sz="2400" b="1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066" y="204652"/>
            <a:ext cx="890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ahnschrift Light" panose="020B0502040204020203" pitchFamily="34" charset="0"/>
              </a:rPr>
              <a:t>Специальности уровня среднего специального образования</a:t>
            </a:r>
            <a:br>
              <a:rPr lang="ru-RU" sz="2400" dirty="0" smtClean="0">
                <a:latin typeface="Bahnschrift Light" panose="020B0502040204020203" pitchFamily="34" charset="0"/>
              </a:rPr>
            </a:br>
            <a:r>
              <a:rPr lang="ru-RU" sz="2400" dirty="0" smtClean="0">
                <a:latin typeface="Bahnschrift Light" panose="020B0502040204020203" pitchFamily="34" charset="0"/>
              </a:rPr>
              <a:t>заочная форма обучения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47" y="2383407"/>
            <a:ext cx="11166840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Bahnschrift Light" panose="020B0502040204020203" pitchFamily="34" charset="0"/>
              </a:rPr>
              <a:t>-Техническая эксплуатация систем и сетей телекоммуникаций (</a:t>
            </a:r>
            <a:r>
              <a:rPr lang="ru-RU" sz="2200" b="1" dirty="0">
                <a:latin typeface="Bahnschrift Light" panose="020B0502040204020203" pitchFamily="34" charset="0"/>
              </a:rPr>
              <a:t>3 года 10 </a:t>
            </a:r>
            <a:r>
              <a:rPr lang="ru-RU" sz="2200" b="1" dirty="0" smtClean="0">
                <a:latin typeface="Bahnschrift Light" panose="020B0502040204020203" pitchFamily="34" charset="0"/>
              </a:rPr>
              <a:t>месяцев)</a:t>
            </a:r>
            <a:r>
              <a:rPr lang="ru-RU" sz="2200" dirty="0" smtClean="0">
                <a:latin typeface="Bahnschrift Light" panose="020B0502040204020203" pitchFamily="34" charset="0"/>
              </a:rPr>
              <a:t> </a:t>
            </a:r>
            <a:br>
              <a:rPr lang="ru-RU" sz="2200" dirty="0" smtClean="0">
                <a:latin typeface="Bahnschrift Light" panose="020B0502040204020203" pitchFamily="34" charset="0"/>
              </a:rPr>
            </a:br>
            <a:endParaRPr lang="ru-RU" sz="2200" dirty="0" smtClean="0">
              <a:latin typeface="Bahnschrift Light" panose="020B0502040204020203" pitchFamily="34" charset="0"/>
            </a:endParaRPr>
          </a:p>
          <a:p>
            <a:r>
              <a:rPr lang="ru-RU" sz="2200" b="1" dirty="0" smtClean="0">
                <a:latin typeface="Bahnschrift Light" panose="020B0502040204020203" pitchFamily="34" charset="0"/>
              </a:rPr>
              <a:t>-Техническая эксплуатация систем радиосвязи, радиовещания и телевидения </a:t>
            </a:r>
            <a:br>
              <a:rPr lang="ru-RU" sz="2200" b="1" dirty="0" smtClean="0">
                <a:latin typeface="Bahnschrift Light" panose="020B0502040204020203" pitchFamily="34" charset="0"/>
              </a:rPr>
            </a:br>
            <a:r>
              <a:rPr lang="ru-RU" sz="2200" b="1" dirty="0" smtClean="0">
                <a:latin typeface="Bahnschrift Light" panose="020B0502040204020203" pitchFamily="34" charset="0"/>
              </a:rPr>
              <a:t>									(</a:t>
            </a:r>
            <a:r>
              <a:rPr lang="ru-RU" sz="2000" b="1" dirty="0" smtClean="0">
                <a:latin typeface="Bahnschrift Light" panose="020B0502040204020203" pitchFamily="34" charset="0"/>
              </a:rPr>
              <a:t>3 </a:t>
            </a:r>
            <a:r>
              <a:rPr lang="ru-RU" sz="2000" b="1" dirty="0">
                <a:latin typeface="Bahnschrift Light" panose="020B0502040204020203" pitchFamily="34" charset="0"/>
              </a:rPr>
              <a:t>года 10 </a:t>
            </a:r>
            <a:r>
              <a:rPr lang="ru-RU" sz="2000" b="1" dirty="0" smtClean="0">
                <a:latin typeface="Bahnschrift Light" panose="020B0502040204020203" pitchFamily="34" charset="0"/>
              </a:rPr>
              <a:t>месяцев)</a:t>
            </a:r>
            <a:r>
              <a:rPr lang="ru-RU" b="1" dirty="0" smtClean="0">
                <a:latin typeface="Bahnschrift Light" panose="020B0502040204020203" pitchFamily="34" charset="0"/>
              </a:rPr>
              <a:t> </a:t>
            </a:r>
            <a:endParaRPr lang="ru-RU" sz="2200" dirty="0" smtClean="0">
              <a:latin typeface="Bahnschrift Light" panose="020B0502040204020203" pitchFamily="34" charset="0"/>
            </a:endParaRPr>
          </a:p>
          <a:p>
            <a:r>
              <a:rPr lang="ru-RU" sz="2200" b="1" dirty="0" smtClean="0">
                <a:latin typeface="Bahnschrift Light" panose="020B0502040204020203" pitchFamily="34" charset="0"/>
              </a:rPr>
              <a:t>-Почтовая деятельность (3 года)</a:t>
            </a:r>
            <a:endParaRPr lang="be-BY" sz="2200" b="1" dirty="0">
              <a:latin typeface="Bahnschrift Light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4562" y="4658377"/>
            <a:ext cx="11530584" cy="45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05" y="4814056"/>
            <a:ext cx="2011288" cy="1871099"/>
          </a:xfrm>
          <a:prstGeom prst="flowChartConnector">
            <a:avLst/>
          </a:prstGeom>
        </p:spPr>
      </p:pic>
      <p:sp>
        <p:nvSpPr>
          <p:cNvPr id="16" name="Блок-схема: узел 15"/>
          <p:cNvSpPr/>
          <p:nvPr/>
        </p:nvSpPr>
        <p:spPr>
          <a:xfrm>
            <a:off x="7414380" y="5401558"/>
            <a:ext cx="471340" cy="452487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7" name="Блок-схема: узел 16"/>
          <p:cNvSpPr/>
          <p:nvPr/>
        </p:nvSpPr>
        <p:spPr>
          <a:xfrm>
            <a:off x="4178491" y="5401557"/>
            <a:ext cx="471340" cy="452487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8" name="Блок-схема: узел 17"/>
          <p:cNvSpPr/>
          <p:nvPr/>
        </p:nvSpPr>
        <p:spPr>
          <a:xfrm>
            <a:off x="8159494" y="5461297"/>
            <a:ext cx="329541" cy="32834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9" name="Блок-схема: узел 18"/>
          <p:cNvSpPr/>
          <p:nvPr/>
        </p:nvSpPr>
        <p:spPr>
          <a:xfrm>
            <a:off x="3575175" y="5461297"/>
            <a:ext cx="329541" cy="32834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0" name="Блок-схема: узел 19"/>
          <p:cNvSpPr/>
          <p:nvPr/>
        </p:nvSpPr>
        <p:spPr>
          <a:xfrm>
            <a:off x="8762809" y="5516269"/>
            <a:ext cx="239789" cy="233337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1" name="Блок-схема: узел 20"/>
          <p:cNvSpPr/>
          <p:nvPr/>
        </p:nvSpPr>
        <p:spPr>
          <a:xfrm>
            <a:off x="3061611" y="5516269"/>
            <a:ext cx="239789" cy="233337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61701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7515" y="548440"/>
            <a:ext cx="964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Стоимость платного обучения для граждан Республики Беларусь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7515" y="1633387"/>
            <a:ext cx="961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Дневная форма обучения – 303 </a:t>
            </a:r>
            <a:r>
              <a:rPr lang="en-US" sz="2400" dirty="0" smtClean="0">
                <a:latin typeface="Bahnschrift Light" panose="020B0502040204020203" pitchFamily="34" charset="0"/>
              </a:rPr>
              <a:t>BYN</a:t>
            </a:r>
            <a:r>
              <a:rPr lang="ru-RU" sz="2400" dirty="0" smtClean="0">
                <a:latin typeface="Bahnschrift Light" panose="020B0502040204020203" pitchFamily="34" charset="0"/>
              </a:rPr>
              <a:t> ежемесячно (3030</a:t>
            </a:r>
            <a:r>
              <a:rPr lang="en-US" sz="2400" dirty="0" smtClean="0">
                <a:latin typeface="Bahnschrift Light" panose="020B0502040204020203" pitchFamily="34" charset="0"/>
              </a:rPr>
              <a:t> BYN</a:t>
            </a:r>
            <a:r>
              <a:rPr lang="ru-RU" sz="2400" dirty="0" smtClean="0">
                <a:latin typeface="Bahnschrift Light" panose="020B0502040204020203" pitchFamily="34" charset="0"/>
              </a:rPr>
              <a:t> в год)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515" y="5370745"/>
            <a:ext cx="910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Заочная форма обучения – 566 </a:t>
            </a:r>
            <a:r>
              <a:rPr lang="en-US" sz="2400" dirty="0" smtClean="0">
                <a:latin typeface="Bahnschrift Light" panose="020B0502040204020203" pitchFamily="34" charset="0"/>
              </a:rPr>
              <a:t>BYN </a:t>
            </a:r>
            <a:r>
              <a:rPr lang="ru-RU" sz="2400" dirty="0" smtClean="0">
                <a:latin typeface="Bahnschrift Light" panose="020B0502040204020203" pitchFamily="34" charset="0"/>
              </a:rPr>
              <a:t>в семестр (1132 </a:t>
            </a:r>
            <a:r>
              <a:rPr lang="en-US" sz="2400" dirty="0" smtClean="0">
                <a:latin typeface="Bahnschrift Light" panose="020B0502040204020203" pitchFamily="34" charset="0"/>
              </a:rPr>
              <a:t>BYN </a:t>
            </a:r>
            <a:r>
              <a:rPr lang="ru-RU" sz="2400" dirty="0">
                <a:latin typeface="Bahnschrift Light" panose="020B0502040204020203" pitchFamily="34" charset="0"/>
              </a:rPr>
              <a:t>в</a:t>
            </a:r>
            <a:r>
              <a:rPr lang="ru-RU" sz="2400" dirty="0" smtClean="0">
                <a:latin typeface="Bahnschrift Light" panose="020B0502040204020203" pitchFamily="34" charset="0"/>
              </a:rPr>
              <a:t> год)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56896" y="2233875"/>
            <a:ext cx="2535308" cy="2956024"/>
            <a:chOff x="9737370" y="-76163"/>
            <a:chExt cx="2535308" cy="2956024"/>
          </a:xfrm>
          <a:blipFill>
            <a:blip r:embed="rId2"/>
            <a:stretch>
              <a:fillRect/>
            </a:stretch>
          </a:blipFill>
        </p:grpSpPr>
        <p:sp>
          <p:nvSpPr>
            <p:cNvPr id="8" name="Ромб 7"/>
            <p:cNvSpPr/>
            <p:nvPr/>
          </p:nvSpPr>
          <p:spPr>
            <a:xfrm>
              <a:off x="10395454" y="1492272"/>
              <a:ext cx="1192695" cy="1387589"/>
            </a:xfrm>
            <a:prstGeom prst="diamon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9" name="Ромб 8"/>
            <p:cNvSpPr/>
            <p:nvPr/>
          </p:nvSpPr>
          <p:spPr>
            <a:xfrm>
              <a:off x="9737370" y="718966"/>
              <a:ext cx="1192695" cy="1387589"/>
            </a:xfrm>
            <a:prstGeom prst="diamon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0" name="Ромб 9"/>
            <p:cNvSpPr/>
            <p:nvPr/>
          </p:nvSpPr>
          <p:spPr>
            <a:xfrm>
              <a:off x="11079983" y="730167"/>
              <a:ext cx="1192695" cy="1387589"/>
            </a:xfrm>
            <a:prstGeom prst="diamon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1" name="Ромб 10"/>
            <p:cNvSpPr/>
            <p:nvPr/>
          </p:nvSpPr>
          <p:spPr>
            <a:xfrm>
              <a:off x="10395455" y="-76163"/>
              <a:ext cx="1192695" cy="1387589"/>
            </a:xfrm>
            <a:prstGeom prst="diamon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</p:grpSp>
    </p:spTree>
    <p:extLst>
      <p:ext uri="{BB962C8B-B14F-4D97-AF65-F5344CB8AC3E}">
        <p14:creationId xmlns:p14="http://schemas.microsoft.com/office/powerpoint/2010/main" val="13257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tx1">
                  <a:alpha val="66000"/>
                  <a:lumMod val="92000"/>
                  <a:lumOff val="8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88" y="484233"/>
            <a:ext cx="9233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 2017 году в Академии создана военная кафедра,</a:t>
            </a:r>
            <a:br>
              <a:rPr lang="ru-RU" sz="2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которая</a:t>
            </a:r>
            <a:r>
              <a:rPr lang="ru-RU" sz="2200" dirty="0" smtClean="0"/>
              <a:t> </a:t>
            </a:r>
            <a:r>
              <a:rPr lang="ru-RU" sz="2200" dirty="0">
                <a:solidFill>
                  <a:schemeClr val="bg1"/>
                </a:solidFill>
                <a:latin typeface="Bahnschrift Light" panose="020B0502040204020203" pitchFamily="34" charset="0"/>
              </a:rPr>
              <a:t>является структурным подразделением академии </a:t>
            </a:r>
            <a:r>
              <a:rPr lang="ru-RU" sz="2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связи и </a:t>
            </a:r>
            <a:r>
              <a:rPr lang="ru-RU" sz="2200" dirty="0">
                <a:solidFill>
                  <a:schemeClr val="bg1"/>
                </a:solidFill>
                <a:latin typeface="Bahnschrift Light" panose="020B0502040204020203" pitchFamily="34" charset="0"/>
              </a:rPr>
              <a:t>предназначена для обучения граждан </a:t>
            </a:r>
            <a:r>
              <a:rPr lang="ru-RU" sz="2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мужского пола.</a:t>
            </a:r>
            <a:endParaRPr lang="be-BY" sz="2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88" y="1897904"/>
            <a:ext cx="92334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Bahnschrift Light" panose="020B0502040204020203" pitchFamily="34" charset="0"/>
              </a:rPr>
              <a:t>Отбор осуществляется по результатам медицинского освидетельствования, профессионально-психологического изучения и среднему баллу успеваемости</a:t>
            </a:r>
            <a:r>
              <a:rPr lang="ru-RU" sz="2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.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bg1"/>
                </a:solidFill>
                <a:latin typeface="Bahnschrift Light" panose="020B0502040204020203" pitchFamily="34" charset="0"/>
              </a:rPr>
              <a:t>Обучение по программам военной подготовки организовано методом учебных сборов по 2 недели в течение семестра. Занятия проводятся преподавателями-военнослужащими в специализированных аудиториях военной кафедры и на учебной базе воинских частей связи (86 бригады связи и 56 отдельного полка связи). По окончании обучения на военной кафедре учащиеся и студенты приносят Военную присягу и сдают выпускной экзамен.</a:t>
            </a:r>
            <a:endParaRPr lang="be-BY" sz="2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588" y="5468112"/>
            <a:ext cx="9233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Bahnschrift Light" panose="020B0502040204020203" pitchFamily="34" charset="0"/>
              </a:rPr>
              <a:t>Выпускники военной кафедры востребованы в Вооруженных Силах и других силовых структурах Республики </a:t>
            </a:r>
            <a:r>
              <a:rPr lang="ru-RU" sz="2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Беларусь.</a:t>
            </a:r>
            <a:endParaRPr lang="be-BY" sz="2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1" y="733327"/>
            <a:ext cx="3882226" cy="3073715"/>
          </a:xfrm>
          <a:prstGeom prst="ellipse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597464" y="3890150"/>
            <a:ext cx="7288919" cy="1757168"/>
            <a:chOff x="36159" y="4050772"/>
            <a:chExt cx="7288919" cy="175716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140" y="4050773"/>
              <a:ext cx="2401938" cy="175716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768" y="4050772"/>
              <a:ext cx="2371372" cy="175716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8000"/>
                      </a14:imgEffect>
                      <a14:imgEffect>
                        <a14:brightnessContrast bright="-4000" contras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9" y="4068687"/>
              <a:ext cx="2533402" cy="173925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849738" y="389961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hnschrift Light" panose="020B0502040204020203" pitchFamily="34" charset="0"/>
              </a:rPr>
              <a:t>2</a:t>
            </a:r>
            <a:r>
              <a:rPr lang="ru-RU" sz="2400" dirty="0" smtClean="0">
                <a:latin typeface="Bahnschrift Light" panose="020B0502040204020203" pitchFamily="34" charset="0"/>
              </a:rPr>
              <a:t> учебных корпуса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3073" y="3184766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hnschrift Light" panose="020B0502040204020203" pitchFamily="34" charset="0"/>
              </a:rPr>
              <a:t>3</a:t>
            </a:r>
            <a:r>
              <a:rPr lang="ru-RU" sz="2400" dirty="0" smtClean="0">
                <a:latin typeface="Bahnschrift Light" panose="020B0502040204020203" pitchFamily="34" charset="0"/>
              </a:rPr>
              <a:t> общежития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4" y="346173"/>
            <a:ext cx="3221050" cy="2388063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13728" y="6212166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Обеспеченность местами проживания – 100%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691" y="2786889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у</a:t>
            </a:r>
            <a:r>
              <a:rPr lang="ru-RU" dirty="0" smtClean="0">
                <a:latin typeface="Bahnschrift Light" panose="020B0502040204020203" pitchFamily="34" charset="0"/>
              </a:rPr>
              <a:t>л.П.Бровки</a:t>
            </a:r>
            <a:endParaRPr lang="be-BY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0788" y="3662245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у</a:t>
            </a:r>
            <a:r>
              <a:rPr lang="ru-RU" dirty="0" smtClean="0">
                <a:latin typeface="Bahnschrift Light" panose="020B0502040204020203" pitchFamily="34" charset="0"/>
              </a:rPr>
              <a:t>л.Ф.Скорины</a:t>
            </a:r>
            <a:endParaRPr lang="be-BY" dirty="0">
              <a:latin typeface="Bahnschrift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7807" y="5748341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у</a:t>
            </a:r>
            <a:r>
              <a:rPr lang="ru-RU" dirty="0" smtClean="0">
                <a:latin typeface="Bahnschrift Light" panose="020B0502040204020203" pitchFamily="34" charset="0"/>
              </a:rPr>
              <a:t>л.П.Бровки</a:t>
            </a:r>
            <a:endParaRPr lang="be-BY" dirty="0">
              <a:latin typeface="Bahnschrift Ligh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1183" y="5745076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у</a:t>
            </a:r>
            <a:r>
              <a:rPr lang="ru-RU" dirty="0" smtClean="0">
                <a:latin typeface="Bahnschrift Light" panose="020B0502040204020203" pitchFamily="34" charset="0"/>
              </a:rPr>
              <a:t>л.П.Бровки</a:t>
            </a:r>
            <a:endParaRPr lang="be-BY" dirty="0">
              <a:latin typeface="Bahnschrift Light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43677" y="574507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у</a:t>
            </a:r>
            <a:r>
              <a:rPr lang="ru-RU" dirty="0" smtClean="0">
                <a:latin typeface="Bahnschrift Light" panose="020B0502040204020203" pitchFamily="34" charset="0"/>
              </a:rPr>
              <a:t>л.Ф.Скорины</a:t>
            </a:r>
            <a:endParaRPr lang="be-BY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8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9FD0F8-58BF-4B03-85C1-FCADA03BED18}">
  <we:reference id="wa104380862" version="1.5.0.0" store="ru-RU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490</Words>
  <Application>Microsoft Office PowerPoint</Application>
  <PresentationFormat>Широкоэкранный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Bahnschrift Light</vt:lpstr>
      <vt:lpstr>Calibri</vt:lpstr>
      <vt:lpstr>Calibri Light</vt:lpstr>
      <vt:lpstr>Century Gothic</vt:lpstr>
      <vt:lpstr>Italic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65</cp:revision>
  <dcterms:created xsi:type="dcterms:W3CDTF">2024-02-13T05:51:02Z</dcterms:created>
  <dcterms:modified xsi:type="dcterms:W3CDTF">2024-02-15T13:10:05Z</dcterms:modified>
</cp:coreProperties>
</file>